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302" r:id="rId20"/>
    <p:sldId id="274" r:id="rId21"/>
    <p:sldId id="303" r:id="rId22"/>
    <p:sldId id="304" r:id="rId23"/>
    <p:sldId id="275" r:id="rId24"/>
    <p:sldId id="276" r:id="rId25"/>
    <p:sldId id="277" r:id="rId26"/>
    <p:sldId id="278" r:id="rId27"/>
    <p:sldId id="279" r:id="rId28"/>
    <p:sldId id="280" r:id="rId29"/>
    <p:sldId id="281" r:id="rId30"/>
    <p:sldId id="282" r:id="rId31"/>
    <p:sldId id="305" r:id="rId32"/>
    <p:sldId id="283" r:id="rId33"/>
    <p:sldId id="284" r:id="rId34"/>
    <p:sldId id="285" r:id="rId35"/>
    <p:sldId id="286" r:id="rId36"/>
    <p:sldId id="287" r:id="rId37"/>
    <p:sldId id="306" r:id="rId38"/>
    <p:sldId id="307" r:id="rId39"/>
    <p:sldId id="288" r:id="rId40"/>
    <p:sldId id="289" r:id="rId41"/>
    <p:sldId id="290" r:id="rId42"/>
    <p:sldId id="291" r:id="rId43"/>
    <p:sldId id="308" r:id="rId44"/>
    <p:sldId id="309" r:id="rId45"/>
    <p:sldId id="292" r:id="rId46"/>
    <p:sldId id="293" r:id="rId47"/>
    <p:sldId id="310" r:id="rId48"/>
    <p:sldId id="294" r:id="rId49"/>
    <p:sldId id="311" r:id="rId50"/>
    <p:sldId id="312" r:id="rId51"/>
    <p:sldId id="295" r:id="rId52"/>
    <p:sldId id="296" r:id="rId53"/>
    <p:sldId id="297" r:id="rId54"/>
    <p:sldId id="298" r:id="rId55"/>
    <p:sldId id="299" r:id="rId56"/>
    <p:sldId id="300" r:id="rId57"/>
    <p:sldId id="301" r:id="rId58"/>
    <p:sldId id="314" r:id="rId59"/>
    <p:sldId id="313" r:id="rId60"/>
    <p:sldId id="315" r:id="rId61"/>
    <p:sldId id="316" r:id="rId62"/>
    <p:sldId id="317" r:id="rId63"/>
    <p:sldId id="323" r:id="rId64"/>
    <p:sldId id="318" r:id="rId65"/>
    <p:sldId id="324" r:id="rId66"/>
    <p:sldId id="325" r:id="rId67"/>
    <p:sldId id="319" r:id="rId68"/>
    <p:sldId id="320" r:id="rId69"/>
    <p:sldId id="321" r:id="rId70"/>
    <p:sldId id="326" r:id="rId71"/>
    <p:sldId id="327" r:id="rId72"/>
    <p:sldId id="322" r:id="rId7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0" d="100"/>
          <a:sy n="60" d="100"/>
        </p:scale>
        <p:origin x="90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0DE48-F096-412D-2D9A-8E54E5D74CF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870E328-0544-B48F-3A37-ABEF4B42831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2E3DA73-8D42-B59E-BFED-BCE279D47F4B}"/>
              </a:ext>
            </a:extLst>
          </p:cNvPr>
          <p:cNvSpPr>
            <a:spLocks noGrp="1"/>
          </p:cNvSpPr>
          <p:nvPr>
            <p:ph type="dt" sz="half" idx="10"/>
          </p:nvPr>
        </p:nvSpPr>
        <p:spPr/>
        <p:txBody>
          <a:bodyPr/>
          <a:lstStyle/>
          <a:p>
            <a:fld id="{9D4CFE5B-E694-4E0B-AFA3-FF52A3A22535}" type="datetimeFigureOut">
              <a:rPr lang="en-US" smtClean="0"/>
              <a:t>2/27/2025</a:t>
            </a:fld>
            <a:endParaRPr lang="en-US"/>
          </a:p>
        </p:txBody>
      </p:sp>
      <p:sp>
        <p:nvSpPr>
          <p:cNvPr id="5" name="Footer Placeholder 4">
            <a:extLst>
              <a:ext uri="{FF2B5EF4-FFF2-40B4-BE49-F238E27FC236}">
                <a16:creationId xmlns:a16="http://schemas.microsoft.com/office/drawing/2014/main" id="{DBE46D7F-21B8-F7E5-C28C-6789DA8974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5B30C5-7FCA-B7D4-29D1-EF666C66FACD}"/>
              </a:ext>
            </a:extLst>
          </p:cNvPr>
          <p:cNvSpPr>
            <a:spLocks noGrp="1"/>
          </p:cNvSpPr>
          <p:nvPr>
            <p:ph type="sldNum" sz="quarter" idx="12"/>
          </p:nvPr>
        </p:nvSpPr>
        <p:spPr/>
        <p:txBody>
          <a:bodyPr/>
          <a:lstStyle/>
          <a:p>
            <a:fld id="{E380D3F2-8299-4D28-A812-EBA7DF8F9261}" type="slidenum">
              <a:rPr lang="en-US" smtClean="0"/>
              <a:t>‹#›</a:t>
            </a:fld>
            <a:endParaRPr lang="en-US"/>
          </a:p>
        </p:txBody>
      </p:sp>
    </p:spTree>
    <p:extLst>
      <p:ext uri="{BB962C8B-B14F-4D97-AF65-F5344CB8AC3E}">
        <p14:creationId xmlns:p14="http://schemas.microsoft.com/office/powerpoint/2010/main" val="1001287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0D26C-E3C5-D97E-14F3-57595DAED69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34E2572-6A7F-4056-3B40-A2F6937F0E8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E65EBC-685D-FC96-B300-3C4DFC3DEC66}"/>
              </a:ext>
            </a:extLst>
          </p:cNvPr>
          <p:cNvSpPr>
            <a:spLocks noGrp="1"/>
          </p:cNvSpPr>
          <p:nvPr>
            <p:ph type="dt" sz="half" idx="10"/>
          </p:nvPr>
        </p:nvSpPr>
        <p:spPr/>
        <p:txBody>
          <a:bodyPr/>
          <a:lstStyle/>
          <a:p>
            <a:fld id="{9D4CFE5B-E694-4E0B-AFA3-FF52A3A22535}" type="datetimeFigureOut">
              <a:rPr lang="en-US" smtClean="0"/>
              <a:t>2/27/2025</a:t>
            </a:fld>
            <a:endParaRPr lang="en-US"/>
          </a:p>
        </p:txBody>
      </p:sp>
      <p:sp>
        <p:nvSpPr>
          <p:cNvPr id="5" name="Footer Placeholder 4">
            <a:extLst>
              <a:ext uri="{FF2B5EF4-FFF2-40B4-BE49-F238E27FC236}">
                <a16:creationId xmlns:a16="http://schemas.microsoft.com/office/drawing/2014/main" id="{0A507322-C91E-C68F-9ABB-2566D8A6C7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234DD0-E32D-A89D-B962-7799FD47577D}"/>
              </a:ext>
            </a:extLst>
          </p:cNvPr>
          <p:cNvSpPr>
            <a:spLocks noGrp="1"/>
          </p:cNvSpPr>
          <p:nvPr>
            <p:ph type="sldNum" sz="quarter" idx="12"/>
          </p:nvPr>
        </p:nvSpPr>
        <p:spPr/>
        <p:txBody>
          <a:bodyPr/>
          <a:lstStyle/>
          <a:p>
            <a:fld id="{E380D3F2-8299-4D28-A812-EBA7DF8F9261}" type="slidenum">
              <a:rPr lang="en-US" smtClean="0"/>
              <a:t>‹#›</a:t>
            </a:fld>
            <a:endParaRPr lang="en-US"/>
          </a:p>
        </p:txBody>
      </p:sp>
    </p:spTree>
    <p:extLst>
      <p:ext uri="{BB962C8B-B14F-4D97-AF65-F5344CB8AC3E}">
        <p14:creationId xmlns:p14="http://schemas.microsoft.com/office/powerpoint/2010/main" val="1965794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053BDA2-0220-28DB-FD44-CF0F9EC2D64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21B0801-8CE6-2B6D-C0A0-0A80DC4B640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9F9021-5B65-CE7E-39CD-4CA55B157585}"/>
              </a:ext>
            </a:extLst>
          </p:cNvPr>
          <p:cNvSpPr>
            <a:spLocks noGrp="1"/>
          </p:cNvSpPr>
          <p:nvPr>
            <p:ph type="dt" sz="half" idx="10"/>
          </p:nvPr>
        </p:nvSpPr>
        <p:spPr/>
        <p:txBody>
          <a:bodyPr/>
          <a:lstStyle/>
          <a:p>
            <a:fld id="{9D4CFE5B-E694-4E0B-AFA3-FF52A3A22535}" type="datetimeFigureOut">
              <a:rPr lang="en-US" smtClean="0"/>
              <a:t>2/27/2025</a:t>
            </a:fld>
            <a:endParaRPr lang="en-US"/>
          </a:p>
        </p:txBody>
      </p:sp>
      <p:sp>
        <p:nvSpPr>
          <p:cNvPr id="5" name="Footer Placeholder 4">
            <a:extLst>
              <a:ext uri="{FF2B5EF4-FFF2-40B4-BE49-F238E27FC236}">
                <a16:creationId xmlns:a16="http://schemas.microsoft.com/office/drawing/2014/main" id="{22331DB2-189A-293A-8F88-906F8B4B4B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C3F671-068D-B780-B111-ED04ECC0FADA}"/>
              </a:ext>
            </a:extLst>
          </p:cNvPr>
          <p:cNvSpPr>
            <a:spLocks noGrp="1"/>
          </p:cNvSpPr>
          <p:nvPr>
            <p:ph type="sldNum" sz="quarter" idx="12"/>
          </p:nvPr>
        </p:nvSpPr>
        <p:spPr/>
        <p:txBody>
          <a:bodyPr/>
          <a:lstStyle/>
          <a:p>
            <a:fld id="{E380D3F2-8299-4D28-A812-EBA7DF8F9261}" type="slidenum">
              <a:rPr lang="en-US" smtClean="0"/>
              <a:t>‹#›</a:t>
            </a:fld>
            <a:endParaRPr lang="en-US"/>
          </a:p>
        </p:txBody>
      </p:sp>
    </p:spTree>
    <p:extLst>
      <p:ext uri="{BB962C8B-B14F-4D97-AF65-F5344CB8AC3E}">
        <p14:creationId xmlns:p14="http://schemas.microsoft.com/office/powerpoint/2010/main" val="1459463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16B1C-D141-990E-8200-814DD02523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435EE10-8AB5-01F0-A400-2F1C3285161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DE1882-4DFC-28F5-D8DA-3DA8DE00B936}"/>
              </a:ext>
            </a:extLst>
          </p:cNvPr>
          <p:cNvSpPr>
            <a:spLocks noGrp="1"/>
          </p:cNvSpPr>
          <p:nvPr>
            <p:ph type="dt" sz="half" idx="10"/>
          </p:nvPr>
        </p:nvSpPr>
        <p:spPr/>
        <p:txBody>
          <a:bodyPr/>
          <a:lstStyle/>
          <a:p>
            <a:fld id="{9D4CFE5B-E694-4E0B-AFA3-FF52A3A22535}" type="datetimeFigureOut">
              <a:rPr lang="en-US" smtClean="0"/>
              <a:t>2/27/2025</a:t>
            </a:fld>
            <a:endParaRPr lang="en-US"/>
          </a:p>
        </p:txBody>
      </p:sp>
      <p:sp>
        <p:nvSpPr>
          <p:cNvPr id="5" name="Footer Placeholder 4">
            <a:extLst>
              <a:ext uri="{FF2B5EF4-FFF2-40B4-BE49-F238E27FC236}">
                <a16:creationId xmlns:a16="http://schemas.microsoft.com/office/drawing/2014/main" id="{52415B68-6FE7-94AA-8C06-5890920B48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6355AC-397D-20F3-940E-F1DAA866BC16}"/>
              </a:ext>
            </a:extLst>
          </p:cNvPr>
          <p:cNvSpPr>
            <a:spLocks noGrp="1"/>
          </p:cNvSpPr>
          <p:nvPr>
            <p:ph type="sldNum" sz="quarter" idx="12"/>
          </p:nvPr>
        </p:nvSpPr>
        <p:spPr/>
        <p:txBody>
          <a:bodyPr/>
          <a:lstStyle/>
          <a:p>
            <a:fld id="{E380D3F2-8299-4D28-A812-EBA7DF8F9261}" type="slidenum">
              <a:rPr lang="en-US" smtClean="0"/>
              <a:t>‹#›</a:t>
            </a:fld>
            <a:endParaRPr lang="en-US"/>
          </a:p>
        </p:txBody>
      </p:sp>
    </p:spTree>
    <p:extLst>
      <p:ext uri="{BB962C8B-B14F-4D97-AF65-F5344CB8AC3E}">
        <p14:creationId xmlns:p14="http://schemas.microsoft.com/office/powerpoint/2010/main" val="382332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C91EA-6931-28B2-11E7-D301DDCD3B5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2E33457-BDD6-83E0-E470-3E4DAC62EDE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A7BFD49-9DF4-EA13-D2AA-BDF59DF9F483}"/>
              </a:ext>
            </a:extLst>
          </p:cNvPr>
          <p:cNvSpPr>
            <a:spLocks noGrp="1"/>
          </p:cNvSpPr>
          <p:nvPr>
            <p:ph type="dt" sz="half" idx="10"/>
          </p:nvPr>
        </p:nvSpPr>
        <p:spPr/>
        <p:txBody>
          <a:bodyPr/>
          <a:lstStyle/>
          <a:p>
            <a:fld id="{9D4CFE5B-E694-4E0B-AFA3-FF52A3A22535}" type="datetimeFigureOut">
              <a:rPr lang="en-US" smtClean="0"/>
              <a:t>2/27/2025</a:t>
            </a:fld>
            <a:endParaRPr lang="en-US"/>
          </a:p>
        </p:txBody>
      </p:sp>
      <p:sp>
        <p:nvSpPr>
          <p:cNvPr id="5" name="Footer Placeholder 4">
            <a:extLst>
              <a:ext uri="{FF2B5EF4-FFF2-40B4-BE49-F238E27FC236}">
                <a16:creationId xmlns:a16="http://schemas.microsoft.com/office/drawing/2014/main" id="{E63F644E-2357-598C-ACC5-280A30E57C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9F12A1-90E0-76CE-4447-17F3719A4EA5}"/>
              </a:ext>
            </a:extLst>
          </p:cNvPr>
          <p:cNvSpPr>
            <a:spLocks noGrp="1"/>
          </p:cNvSpPr>
          <p:nvPr>
            <p:ph type="sldNum" sz="quarter" idx="12"/>
          </p:nvPr>
        </p:nvSpPr>
        <p:spPr/>
        <p:txBody>
          <a:bodyPr/>
          <a:lstStyle/>
          <a:p>
            <a:fld id="{E380D3F2-8299-4D28-A812-EBA7DF8F9261}" type="slidenum">
              <a:rPr lang="en-US" smtClean="0"/>
              <a:t>‹#›</a:t>
            </a:fld>
            <a:endParaRPr lang="en-US"/>
          </a:p>
        </p:txBody>
      </p:sp>
    </p:spTree>
    <p:extLst>
      <p:ext uri="{BB962C8B-B14F-4D97-AF65-F5344CB8AC3E}">
        <p14:creationId xmlns:p14="http://schemas.microsoft.com/office/powerpoint/2010/main" val="442801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82A5D-B8E6-2C57-0B5A-D05E5D2206B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A0156BD-F7DC-7093-425F-77894134C58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2F09972-CE67-35B3-D412-9174324DF9A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6242886-DD93-318E-B8C3-CD4266523100}"/>
              </a:ext>
            </a:extLst>
          </p:cNvPr>
          <p:cNvSpPr>
            <a:spLocks noGrp="1"/>
          </p:cNvSpPr>
          <p:nvPr>
            <p:ph type="dt" sz="half" idx="10"/>
          </p:nvPr>
        </p:nvSpPr>
        <p:spPr/>
        <p:txBody>
          <a:bodyPr/>
          <a:lstStyle/>
          <a:p>
            <a:fld id="{9D4CFE5B-E694-4E0B-AFA3-FF52A3A22535}" type="datetimeFigureOut">
              <a:rPr lang="en-US" smtClean="0"/>
              <a:t>2/27/2025</a:t>
            </a:fld>
            <a:endParaRPr lang="en-US"/>
          </a:p>
        </p:txBody>
      </p:sp>
      <p:sp>
        <p:nvSpPr>
          <p:cNvPr id="6" name="Footer Placeholder 5">
            <a:extLst>
              <a:ext uri="{FF2B5EF4-FFF2-40B4-BE49-F238E27FC236}">
                <a16:creationId xmlns:a16="http://schemas.microsoft.com/office/drawing/2014/main" id="{FD264F49-B0A7-ACE8-EAC2-7ACF591D43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8D4963-A3C2-4A38-FC38-74300B69AF1D}"/>
              </a:ext>
            </a:extLst>
          </p:cNvPr>
          <p:cNvSpPr>
            <a:spLocks noGrp="1"/>
          </p:cNvSpPr>
          <p:nvPr>
            <p:ph type="sldNum" sz="quarter" idx="12"/>
          </p:nvPr>
        </p:nvSpPr>
        <p:spPr/>
        <p:txBody>
          <a:bodyPr/>
          <a:lstStyle/>
          <a:p>
            <a:fld id="{E380D3F2-8299-4D28-A812-EBA7DF8F9261}" type="slidenum">
              <a:rPr lang="en-US" smtClean="0"/>
              <a:t>‹#›</a:t>
            </a:fld>
            <a:endParaRPr lang="en-US"/>
          </a:p>
        </p:txBody>
      </p:sp>
    </p:spTree>
    <p:extLst>
      <p:ext uri="{BB962C8B-B14F-4D97-AF65-F5344CB8AC3E}">
        <p14:creationId xmlns:p14="http://schemas.microsoft.com/office/powerpoint/2010/main" val="252254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BF29D-D3EE-525A-50BE-811804F9325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1F33BB8-162E-ADAD-BE6B-B45FBB6CB1C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CEEF2EB-A952-E951-F1A9-D8E3F386416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F83A15D-80A0-29A4-5A9A-60C6651DD53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23590EA-64E9-7E00-DAA8-98FE333AAEC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5857E7B-7FB0-3456-146B-FB3FBCAFA28E}"/>
              </a:ext>
            </a:extLst>
          </p:cNvPr>
          <p:cNvSpPr>
            <a:spLocks noGrp="1"/>
          </p:cNvSpPr>
          <p:nvPr>
            <p:ph type="dt" sz="half" idx="10"/>
          </p:nvPr>
        </p:nvSpPr>
        <p:spPr/>
        <p:txBody>
          <a:bodyPr/>
          <a:lstStyle/>
          <a:p>
            <a:fld id="{9D4CFE5B-E694-4E0B-AFA3-FF52A3A22535}" type="datetimeFigureOut">
              <a:rPr lang="en-US" smtClean="0"/>
              <a:t>2/27/2025</a:t>
            </a:fld>
            <a:endParaRPr lang="en-US"/>
          </a:p>
        </p:txBody>
      </p:sp>
      <p:sp>
        <p:nvSpPr>
          <p:cNvPr id="8" name="Footer Placeholder 7">
            <a:extLst>
              <a:ext uri="{FF2B5EF4-FFF2-40B4-BE49-F238E27FC236}">
                <a16:creationId xmlns:a16="http://schemas.microsoft.com/office/drawing/2014/main" id="{FBC734E1-989F-7ECD-A291-DCD68C7F080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E0B8116-A64A-ACC5-00DA-D13FBF58B2E0}"/>
              </a:ext>
            </a:extLst>
          </p:cNvPr>
          <p:cNvSpPr>
            <a:spLocks noGrp="1"/>
          </p:cNvSpPr>
          <p:nvPr>
            <p:ph type="sldNum" sz="quarter" idx="12"/>
          </p:nvPr>
        </p:nvSpPr>
        <p:spPr/>
        <p:txBody>
          <a:bodyPr/>
          <a:lstStyle/>
          <a:p>
            <a:fld id="{E380D3F2-8299-4D28-A812-EBA7DF8F9261}" type="slidenum">
              <a:rPr lang="en-US" smtClean="0"/>
              <a:t>‹#›</a:t>
            </a:fld>
            <a:endParaRPr lang="en-US"/>
          </a:p>
        </p:txBody>
      </p:sp>
    </p:spTree>
    <p:extLst>
      <p:ext uri="{BB962C8B-B14F-4D97-AF65-F5344CB8AC3E}">
        <p14:creationId xmlns:p14="http://schemas.microsoft.com/office/powerpoint/2010/main" val="4288296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A7939-965B-62B9-A142-7F856700FBE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58DA638-E6A2-B837-12A8-738EB386AF22}"/>
              </a:ext>
            </a:extLst>
          </p:cNvPr>
          <p:cNvSpPr>
            <a:spLocks noGrp="1"/>
          </p:cNvSpPr>
          <p:nvPr>
            <p:ph type="dt" sz="half" idx="10"/>
          </p:nvPr>
        </p:nvSpPr>
        <p:spPr/>
        <p:txBody>
          <a:bodyPr/>
          <a:lstStyle/>
          <a:p>
            <a:fld id="{9D4CFE5B-E694-4E0B-AFA3-FF52A3A22535}" type="datetimeFigureOut">
              <a:rPr lang="en-US" smtClean="0"/>
              <a:t>2/27/2025</a:t>
            </a:fld>
            <a:endParaRPr lang="en-US"/>
          </a:p>
        </p:txBody>
      </p:sp>
      <p:sp>
        <p:nvSpPr>
          <p:cNvPr id="4" name="Footer Placeholder 3">
            <a:extLst>
              <a:ext uri="{FF2B5EF4-FFF2-40B4-BE49-F238E27FC236}">
                <a16:creationId xmlns:a16="http://schemas.microsoft.com/office/drawing/2014/main" id="{3461FF66-6F2C-540B-A18E-44D2A3AE406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6B57457-F1A6-21A5-5DE7-2C9FF0CDA018}"/>
              </a:ext>
            </a:extLst>
          </p:cNvPr>
          <p:cNvSpPr>
            <a:spLocks noGrp="1"/>
          </p:cNvSpPr>
          <p:nvPr>
            <p:ph type="sldNum" sz="quarter" idx="12"/>
          </p:nvPr>
        </p:nvSpPr>
        <p:spPr/>
        <p:txBody>
          <a:bodyPr/>
          <a:lstStyle/>
          <a:p>
            <a:fld id="{E380D3F2-8299-4D28-A812-EBA7DF8F9261}" type="slidenum">
              <a:rPr lang="en-US" smtClean="0"/>
              <a:t>‹#›</a:t>
            </a:fld>
            <a:endParaRPr lang="en-US"/>
          </a:p>
        </p:txBody>
      </p:sp>
    </p:spTree>
    <p:extLst>
      <p:ext uri="{BB962C8B-B14F-4D97-AF65-F5344CB8AC3E}">
        <p14:creationId xmlns:p14="http://schemas.microsoft.com/office/powerpoint/2010/main" val="3902361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E4884A4-E18E-9F59-4FD8-C8718F3ED860}"/>
              </a:ext>
            </a:extLst>
          </p:cNvPr>
          <p:cNvSpPr>
            <a:spLocks noGrp="1"/>
          </p:cNvSpPr>
          <p:nvPr>
            <p:ph type="dt" sz="half" idx="10"/>
          </p:nvPr>
        </p:nvSpPr>
        <p:spPr/>
        <p:txBody>
          <a:bodyPr/>
          <a:lstStyle/>
          <a:p>
            <a:fld id="{9D4CFE5B-E694-4E0B-AFA3-FF52A3A22535}" type="datetimeFigureOut">
              <a:rPr lang="en-US" smtClean="0"/>
              <a:t>2/27/2025</a:t>
            </a:fld>
            <a:endParaRPr lang="en-US"/>
          </a:p>
        </p:txBody>
      </p:sp>
      <p:sp>
        <p:nvSpPr>
          <p:cNvPr id="3" name="Footer Placeholder 2">
            <a:extLst>
              <a:ext uri="{FF2B5EF4-FFF2-40B4-BE49-F238E27FC236}">
                <a16:creationId xmlns:a16="http://schemas.microsoft.com/office/drawing/2014/main" id="{2B86D83D-B699-F1CF-288A-485A1E7DE31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81A8B01-88DD-92AC-7AD9-F821B9E01D92}"/>
              </a:ext>
            </a:extLst>
          </p:cNvPr>
          <p:cNvSpPr>
            <a:spLocks noGrp="1"/>
          </p:cNvSpPr>
          <p:nvPr>
            <p:ph type="sldNum" sz="quarter" idx="12"/>
          </p:nvPr>
        </p:nvSpPr>
        <p:spPr/>
        <p:txBody>
          <a:bodyPr/>
          <a:lstStyle/>
          <a:p>
            <a:fld id="{E380D3F2-8299-4D28-A812-EBA7DF8F9261}" type="slidenum">
              <a:rPr lang="en-US" smtClean="0"/>
              <a:t>‹#›</a:t>
            </a:fld>
            <a:endParaRPr lang="en-US"/>
          </a:p>
        </p:txBody>
      </p:sp>
    </p:spTree>
    <p:extLst>
      <p:ext uri="{BB962C8B-B14F-4D97-AF65-F5344CB8AC3E}">
        <p14:creationId xmlns:p14="http://schemas.microsoft.com/office/powerpoint/2010/main" val="776095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6205E-722B-3A10-62D5-F5DB2D22A9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4046698-F34F-62B3-233A-91C0D3E645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8B02F22-440A-8896-DE82-4CFA8EDF36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6AA92E-CC46-E5C7-0454-663D7BCDC011}"/>
              </a:ext>
            </a:extLst>
          </p:cNvPr>
          <p:cNvSpPr>
            <a:spLocks noGrp="1"/>
          </p:cNvSpPr>
          <p:nvPr>
            <p:ph type="dt" sz="half" idx="10"/>
          </p:nvPr>
        </p:nvSpPr>
        <p:spPr/>
        <p:txBody>
          <a:bodyPr/>
          <a:lstStyle/>
          <a:p>
            <a:fld id="{9D4CFE5B-E694-4E0B-AFA3-FF52A3A22535}" type="datetimeFigureOut">
              <a:rPr lang="en-US" smtClean="0"/>
              <a:t>2/27/2025</a:t>
            </a:fld>
            <a:endParaRPr lang="en-US"/>
          </a:p>
        </p:txBody>
      </p:sp>
      <p:sp>
        <p:nvSpPr>
          <p:cNvPr id="6" name="Footer Placeholder 5">
            <a:extLst>
              <a:ext uri="{FF2B5EF4-FFF2-40B4-BE49-F238E27FC236}">
                <a16:creationId xmlns:a16="http://schemas.microsoft.com/office/drawing/2014/main" id="{98A72A38-C336-F8DE-2F17-54B08BE084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C36F771-0C6B-B700-2D6D-2E1E2596D09C}"/>
              </a:ext>
            </a:extLst>
          </p:cNvPr>
          <p:cNvSpPr>
            <a:spLocks noGrp="1"/>
          </p:cNvSpPr>
          <p:nvPr>
            <p:ph type="sldNum" sz="quarter" idx="12"/>
          </p:nvPr>
        </p:nvSpPr>
        <p:spPr/>
        <p:txBody>
          <a:bodyPr/>
          <a:lstStyle/>
          <a:p>
            <a:fld id="{E380D3F2-8299-4D28-A812-EBA7DF8F9261}" type="slidenum">
              <a:rPr lang="en-US" smtClean="0"/>
              <a:t>‹#›</a:t>
            </a:fld>
            <a:endParaRPr lang="en-US"/>
          </a:p>
        </p:txBody>
      </p:sp>
    </p:spTree>
    <p:extLst>
      <p:ext uri="{BB962C8B-B14F-4D97-AF65-F5344CB8AC3E}">
        <p14:creationId xmlns:p14="http://schemas.microsoft.com/office/powerpoint/2010/main" val="11067721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413D9-57F7-F4A0-B80F-FBB0BC26DF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45B324D-FAFF-6CC0-41EC-7F2B881C2B9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3C57E50-598B-E614-E9D8-4F2CEC0755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622A27-EDFB-A04D-DCD5-D9E6E3B569A4}"/>
              </a:ext>
            </a:extLst>
          </p:cNvPr>
          <p:cNvSpPr>
            <a:spLocks noGrp="1"/>
          </p:cNvSpPr>
          <p:nvPr>
            <p:ph type="dt" sz="half" idx="10"/>
          </p:nvPr>
        </p:nvSpPr>
        <p:spPr/>
        <p:txBody>
          <a:bodyPr/>
          <a:lstStyle/>
          <a:p>
            <a:fld id="{9D4CFE5B-E694-4E0B-AFA3-FF52A3A22535}" type="datetimeFigureOut">
              <a:rPr lang="en-US" smtClean="0"/>
              <a:t>2/27/2025</a:t>
            </a:fld>
            <a:endParaRPr lang="en-US"/>
          </a:p>
        </p:txBody>
      </p:sp>
      <p:sp>
        <p:nvSpPr>
          <p:cNvPr id="6" name="Footer Placeholder 5">
            <a:extLst>
              <a:ext uri="{FF2B5EF4-FFF2-40B4-BE49-F238E27FC236}">
                <a16:creationId xmlns:a16="http://schemas.microsoft.com/office/drawing/2014/main" id="{3B54EEFB-06B1-AF5B-A462-5736885DC0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142475-4F7A-E10C-7DFC-27D8444ECEF4}"/>
              </a:ext>
            </a:extLst>
          </p:cNvPr>
          <p:cNvSpPr>
            <a:spLocks noGrp="1"/>
          </p:cNvSpPr>
          <p:nvPr>
            <p:ph type="sldNum" sz="quarter" idx="12"/>
          </p:nvPr>
        </p:nvSpPr>
        <p:spPr/>
        <p:txBody>
          <a:bodyPr/>
          <a:lstStyle/>
          <a:p>
            <a:fld id="{E380D3F2-8299-4D28-A812-EBA7DF8F9261}" type="slidenum">
              <a:rPr lang="en-US" smtClean="0"/>
              <a:t>‹#›</a:t>
            </a:fld>
            <a:endParaRPr lang="en-US"/>
          </a:p>
        </p:txBody>
      </p:sp>
    </p:spTree>
    <p:extLst>
      <p:ext uri="{BB962C8B-B14F-4D97-AF65-F5344CB8AC3E}">
        <p14:creationId xmlns:p14="http://schemas.microsoft.com/office/powerpoint/2010/main" val="2913339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89B499E-198B-4BD6-ABA2-5C9998C524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8E7D23F-0FDF-B209-BF85-98FAFA49481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2770E4-D0FD-AF05-80CB-2B18EA7FBF6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D4CFE5B-E694-4E0B-AFA3-FF52A3A22535}" type="datetimeFigureOut">
              <a:rPr lang="en-US" smtClean="0"/>
              <a:t>2/27/2025</a:t>
            </a:fld>
            <a:endParaRPr lang="en-US"/>
          </a:p>
        </p:txBody>
      </p:sp>
      <p:sp>
        <p:nvSpPr>
          <p:cNvPr id="5" name="Footer Placeholder 4">
            <a:extLst>
              <a:ext uri="{FF2B5EF4-FFF2-40B4-BE49-F238E27FC236}">
                <a16:creationId xmlns:a16="http://schemas.microsoft.com/office/drawing/2014/main" id="{1A66F71A-137E-3C79-503D-1AF7DEDC05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B50A6EA6-D5B5-BA56-53EA-AE33606BE38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380D3F2-8299-4D28-A812-EBA7DF8F9261}" type="slidenum">
              <a:rPr lang="en-US" smtClean="0"/>
              <a:t>‹#›</a:t>
            </a:fld>
            <a:endParaRPr lang="en-US"/>
          </a:p>
        </p:txBody>
      </p:sp>
    </p:spTree>
    <p:extLst>
      <p:ext uri="{BB962C8B-B14F-4D97-AF65-F5344CB8AC3E}">
        <p14:creationId xmlns:p14="http://schemas.microsoft.com/office/powerpoint/2010/main" val="3270253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A6138-60DE-BCD4-A71A-893392E6030B}"/>
              </a:ext>
            </a:extLst>
          </p:cNvPr>
          <p:cNvSpPr>
            <a:spLocks noGrp="1"/>
          </p:cNvSpPr>
          <p:nvPr>
            <p:ph type="ctrTitle"/>
          </p:nvPr>
        </p:nvSpPr>
        <p:spPr/>
        <p:txBody>
          <a:bodyPr/>
          <a:lstStyle/>
          <a:p>
            <a:r>
              <a:rPr lang="en-US" dirty="0"/>
              <a:t>Relational Algebra</a:t>
            </a:r>
          </a:p>
        </p:txBody>
      </p:sp>
      <p:sp>
        <p:nvSpPr>
          <p:cNvPr id="3" name="Subtitle 2">
            <a:extLst>
              <a:ext uri="{FF2B5EF4-FFF2-40B4-BE49-F238E27FC236}">
                <a16:creationId xmlns:a16="http://schemas.microsoft.com/office/drawing/2014/main" id="{FA4E7E02-54FC-3E46-7929-D7170A42C437}"/>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242843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FCECF-803D-C86D-2D6A-49387BF68C72}"/>
              </a:ext>
            </a:extLst>
          </p:cNvPr>
          <p:cNvSpPr>
            <a:spLocks noGrp="1"/>
          </p:cNvSpPr>
          <p:nvPr>
            <p:ph type="title"/>
          </p:nvPr>
        </p:nvSpPr>
        <p:spPr/>
        <p:txBody>
          <a:bodyPr/>
          <a:lstStyle/>
          <a:p>
            <a:r>
              <a:rPr lang="en-US" dirty="0"/>
              <a:t>∏ ROLL,NAME(STUDENT) </a:t>
            </a:r>
            <a:br>
              <a:rPr lang="en-US" dirty="0"/>
            </a:br>
            <a:endParaRPr lang="en-US" dirty="0"/>
          </a:p>
        </p:txBody>
      </p:sp>
      <p:graphicFrame>
        <p:nvGraphicFramePr>
          <p:cNvPr id="4" name="Content Placeholder 3">
            <a:extLst>
              <a:ext uri="{FF2B5EF4-FFF2-40B4-BE49-F238E27FC236}">
                <a16:creationId xmlns:a16="http://schemas.microsoft.com/office/drawing/2014/main" id="{3EC79028-EF1A-B047-04D7-ADE142D5FC06}"/>
              </a:ext>
            </a:extLst>
          </p:cNvPr>
          <p:cNvGraphicFramePr>
            <a:graphicFrameLocks noGrp="1"/>
          </p:cNvGraphicFramePr>
          <p:nvPr>
            <p:ph idx="1"/>
            <p:extLst>
              <p:ext uri="{D42A27DB-BD31-4B8C-83A1-F6EECF244321}">
                <p14:modId xmlns:p14="http://schemas.microsoft.com/office/powerpoint/2010/main" val="2050541487"/>
              </p:ext>
            </p:extLst>
          </p:nvPr>
        </p:nvGraphicFramePr>
        <p:xfrm>
          <a:off x="2489200" y="1690687"/>
          <a:ext cx="7803116" cy="4231647"/>
        </p:xfrm>
        <a:graphic>
          <a:graphicData uri="http://schemas.openxmlformats.org/drawingml/2006/table">
            <a:tbl>
              <a:tblPr/>
              <a:tblGrid>
                <a:gridCol w="3901558">
                  <a:extLst>
                    <a:ext uri="{9D8B030D-6E8A-4147-A177-3AD203B41FA5}">
                      <a16:colId xmlns:a16="http://schemas.microsoft.com/office/drawing/2014/main" val="2593844039"/>
                    </a:ext>
                  </a:extLst>
                </a:gridCol>
                <a:gridCol w="3901558">
                  <a:extLst>
                    <a:ext uri="{9D8B030D-6E8A-4147-A177-3AD203B41FA5}">
                      <a16:colId xmlns:a16="http://schemas.microsoft.com/office/drawing/2014/main" val="2196539025"/>
                    </a:ext>
                  </a:extLst>
                </a:gridCol>
              </a:tblGrid>
              <a:tr h="604521">
                <a:tc>
                  <a:txBody>
                    <a:bodyPr/>
                    <a:lstStyle/>
                    <a:p>
                      <a:pPr algn="ctr"/>
                      <a:r>
                        <a:rPr lang="en-US" sz="2800" b="1" dirty="0">
                          <a:effectLst/>
                        </a:rPr>
                        <a:t>ROLL</a:t>
                      </a:r>
                    </a:p>
                  </a:txBody>
                  <a:tcPr anchor="ctr">
                    <a:lnL>
                      <a:noFill/>
                    </a:lnL>
                    <a:lnR>
                      <a:noFill/>
                    </a:lnR>
                    <a:lnT>
                      <a:noFill/>
                    </a:lnT>
                    <a:lnB>
                      <a:noFill/>
                    </a:lnB>
                    <a:solidFill>
                      <a:srgbClr val="FAFBFC"/>
                    </a:solidFill>
                  </a:tcPr>
                </a:tc>
                <a:tc>
                  <a:txBody>
                    <a:bodyPr/>
                    <a:lstStyle/>
                    <a:p>
                      <a:pPr algn="ctr"/>
                      <a:r>
                        <a:rPr lang="en-US" sz="2800" b="1" dirty="0">
                          <a:effectLst/>
                        </a:rPr>
                        <a:t>NAME</a:t>
                      </a:r>
                    </a:p>
                  </a:txBody>
                  <a:tcPr anchor="ctr">
                    <a:lnL>
                      <a:noFill/>
                    </a:lnL>
                    <a:lnR>
                      <a:noFill/>
                    </a:lnR>
                    <a:lnT>
                      <a:noFill/>
                    </a:lnT>
                    <a:lnB>
                      <a:noFill/>
                    </a:lnB>
                    <a:solidFill>
                      <a:srgbClr val="FAFBFC"/>
                    </a:solidFill>
                  </a:tcPr>
                </a:tc>
                <a:extLst>
                  <a:ext uri="{0D108BD9-81ED-4DB2-BD59-A6C34878D82A}">
                    <a16:rowId xmlns:a16="http://schemas.microsoft.com/office/drawing/2014/main" val="3351138511"/>
                  </a:ext>
                </a:extLst>
              </a:tr>
              <a:tr h="604521">
                <a:tc>
                  <a:txBody>
                    <a:bodyPr/>
                    <a:lstStyle/>
                    <a:p>
                      <a:pPr algn="ctr"/>
                      <a:r>
                        <a:rPr lang="en-US" sz="2800">
                          <a:effectLst/>
                        </a:rPr>
                        <a:t>1</a:t>
                      </a:r>
                    </a:p>
                  </a:txBody>
                  <a:tcPr anchor="ctr">
                    <a:lnL>
                      <a:noFill/>
                    </a:lnL>
                    <a:lnR>
                      <a:noFill/>
                    </a:lnR>
                    <a:lnT>
                      <a:noFill/>
                    </a:lnT>
                    <a:lnB>
                      <a:noFill/>
                    </a:lnB>
                    <a:solidFill>
                      <a:srgbClr val="FAFBFC"/>
                    </a:solidFill>
                  </a:tcPr>
                </a:tc>
                <a:tc>
                  <a:txBody>
                    <a:bodyPr/>
                    <a:lstStyle/>
                    <a:p>
                      <a:pPr algn="ctr"/>
                      <a:r>
                        <a:rPr lang="en-US" sz="2800">
                          <a:effectLst/>
                        </a:rPr>
                        <a:t>Aman</a:t>
                      </a:r>
                    </a:p>
                  </a:txBody>
                  <a:tcPr anchor="ctr">
                    <a:lnL>
                      <a:noFill/>
                    </a:lnL>
                    <a:lnR>
                      <a:noFill/>
                    </a:lnR>
                    <a:lnT>
                      <a:noFill/>
                    </a:lnT>
                    <a:lnB>
                      <a:noFill/>
                    </a:lnB>
                    <a:solidFill>
                      <a:srgbClr val="FAFBFC"/>
                    </a:solidFill>
                  </a:tcPr>
                </a:tc>
                <a:extLst>
                  <a:ext uri="{0D108BD9-81ED-4DB2-BD59-A6C34878D82A}">
                    <a16:rowId xmlns:a16="http://schemas.microsoft.com/office/drawing/2014/main" val="2422534661"/>
                  </a:ext>
                </a:extLst>
              </a:tr>
              <a:tr h="604521">
                <a:tc>
                  <a:txBody>
                    <a:bodyPr/>
                    <a:lstStyle/>
                    <a:p>
                      <a:pPr algn="ctr"/>
                      <a:r>
                        <a:rPr lang="en-US" sz="2800" dirty="0">
                          <a:effectLst/>
                        </a:rPr>
                        <a:t>2</a:t>
                      </a:r>
                    </a:p>
                  </a:txBody>
                  <a:tcPr anchor="ctr">
                    <a:lnL>
                      <a:noFill/>
                    </a:lnL>
                    <a:lnR>
                      <a:noFill/>
                    </a:lnR>
                    <a:lnT>
                      <a:noFill/>
                    </a:lnT>
                    <a:lnB>
                      <a:noFill/>
                    </a:lnB>
                    <a:solidFill>
                      <a:srgbClr val="FAFBFC"/>
                    </a:solidFill>
                  </a:tcPr>
                </a:tc>
                <a:tc>
                  <a:txBody>
                    <a:bodyPr/>
                    <a:lstStyle/>
                    <a:p>
                      <a:pPr algn="ctr"/>
                      <a:r>
                        <a:rPr lang="en-US" sz="2800">
                          <a:effectLst/>
                        </a:rPr>
                        <a:t>Atul</a:t>
                      </a:r>
                    </a:p>
                  </a:txBody>
                  <a:tcPr anchor="ctr">
                    <a:lnL>
                      <a:noFill/>
                    </a:lnL>
                    <a:lnR>
                      <a:noFill/>
                    </a:lnR>
                    <a:lnT>
                      <a:noFill/>
                    </a:lnT>
                    <a:lnB>
                      <a:noFill/>
                    </a:lnB>
                    <a:solidFill>
                      <a:srgbClr val="FAFBFC"/>
                    </a:solidFill>
                  </a:tcPr>
                </a:tc>
                <a:extLst>
                  <a:ext uri="{0D108BD9-81ED-4DB2-BD59-A6C34878D82A}">
                    <a16:rowId xmlns:a16="http://schemas.microsoft.com/office/drawing/2014/main" val="928585342"/>
                  </a:ext>
                </a:extLst>
              </a:tr>
              <a:tr h="604521">
                <a:tc>
                  <a:txBody>
                    <a:bodyPr/>
                    <a:lstStyle/>
                    <a:p>
                      <a:pPr algn="ctr"/>
                      <a:r>
                        <a:rPr lang="en-US" sz="2800">
                          <a:effectLst/>
                        </a:rPr>
                        <a:t>3</a:t>
                      </a:r>
                    </a:p>
                  </a:txBody>
                  <a:tcPr anchor="ctr">
                    <a:lnL>
                      <a:noFill/>
                    </a:lnL>
                    <a:lnR>
                      <a:noFill/>
                    </a:lnR>
                    <a:lnT>
                      <a:noFill/>
                    </a:lnT>
                    <a:lnB>
                      <a:noFill/>
                    </a:lnB>
                    <a:solidFill>
                      <a:srgbClr val="FAFBFC"/>
                    </a:solidFill>
                  </a:tcPr>
                </a:tc>
                <a:tc>
                  <a:txBody>
                    <a:bodyPr/>
                    <a:lstStyle/>
                    <a:p>
                      <a:pPr algn="ctr"/>
                      <a:r>
                        <a:rPr lang="en-US" sz="2800">
                          <a:effectLst/>
                        </a:rPr>
                        <a:t>Baljeet</a:t>
                      </a:r>
                    </a:p>
                  </a:txBody>
                  <a:tcPr anchor="ctr">
                    <a:lnL>
                      <a:noFill/>
                    </a:lnL>
                    <a:lnR>
                      <a:noFill/>
                    </a:lnR>
                    <a:lnT>
                      <a:noFill/>
                    </a:lnT>
                    <a:lnB>
                      <a:noFill/>
                    </a:lnB>
                    <a:solidFill>
                      <a:srgbClr val="FAFBFC"/>
                    </a:solidFill>
                  </a:tcPr>
                </a:tc>
                <a:extLst>
                  <a:ext uri="{0D108BD9-81ED-4DB2-BD59-A6C34878D82A}">
                    <a16:rowId xmlns:a16="http://schemas.microsoft.com/office/drawing/2014/main" val="3453118443"/>
                  </a:ext>
                </a:extLst>
              </a:tr>
              <a:tr h="604521">
                <a:tc>
                  <a:txBody>
                    <a:bodyPr/>
                    <a:lstStyle/>
                    <a:p>
                      <a:pPr algn="ctr"/>
                      <a:r>
                        <a:rPr lang="en-US" sz="2800">
                          <a:effectLst/>
                        </a:rPr>
                        <a:t>4</a:t>
                      </a:r>
                    </a:p>
                  </a:txBody>
                  <a:tcPr anchor="ctr">
                    <a:lnL>
                      <a:noFill/>
                    </a:lnL>
                    <a:lnR>
                      <a:noFill/>
                    </a:lnR>
                    <a:lnT>
                      <a:noFill/>
                    </a:lnT>
                    <a:lnB>
                      <a:noFill/>
                    </a:lnB>
                    <a:solidFill>
                      <a:srgbClr val="FAFBFC"/>
                    </a:solidFill>
                  </a:tcPr>
                </a:tc>
                <a:tc>
                  <a:txBody>
                    <a:bodyPr/>
                    <a:lstStyle/>
                    <a:p>
                      <a:pPr algn="ctr"/>
                      <a:r>
                        <a:rPr lang="en-US" sz="2800">
                          <a:effectLst/>
                        </a:rPr>
                        <a:t>Harsh</a:t>
                      </a:r>
                    </a:p>
                  </a:txBody>
                  <a:tcPr anchor="ctr">
                    <a:lnL>
                      <a:noFill/>
                    </a:lnL>
                    <a:lnR>
                      <a:noFill/>
                    </a:lnR>
                    <a:lnT>
                      <a:noFill/>
                    </a:lnT>
                    <a:lnB>
                      <a:noFill/>
                    </a:lnB>
                    <a:solidFill>
                      <a:srgbClr val="FAFBFC"/>
                    </a:solidFill>
                  </a:tcPr>
                </a:tc>
                <a:extLst>
                  <a:ext uri="{0D108BD9-81ED-4DB2-BD59-A6C34878D82A}">
                    <a16:rowId xmlns:a16="http://schemas.microsoft.com/office/drawing/2014/main" val="2837427567"/>
                  </a:ext>
                </a:extLst>
              </a:tr>
              <a:tr h="604521">
                <a:tc>
                  <a:txBody>
                    <a:bodyPr/>
                    <a:lstStyle/>
                    <a:p>
                      <a:pPr algn="ctr"/>
                      <a:r>
                        <a:rPr lang="en-US" sz="2800">
                          <a:effectLst/>
                        </a:rPr>
                        <a:t>5</a:t>
                      </a:r>
                    </a:p>
                  </a:txBody>
                  <a:tcPr anchor="ctr">
                    <a:lnL>
                      <a:noFill/>
                    </a:lnL>
                    <a:lnR>
                      <a:noFill/>
                    </a:lnR>
                    <a:lnT>
                      <a:noFill/>
                    </a:lnT>
                    <a:lnB>
                      <a:noFill/>
                    </a:lnB>
                    <a:solidFill>
                      <a:srgbClr val="FAFBFC"/>
                    </a:solidFill>
                  </a:tcPr>
                </a:tc>
                <a:tc>
                  <a:txBody>
                    <a:bodyPr/>
                    <a:lstStyle/>
                    <a:p>
                      <a:pPr algn="ctr"/>
                      <a:r>
                        <a:rPr lang="en-US" sz="2800">
                          <a:effectLst/>
                        </a:rPr>
                        <a:t>Prateek</a:t>
                      </a:r>
                    </a:p>
                  </a:txBody>
                  <a:tcPr anchor="ctr">
                    <a:lnL>
                      <a:noFill/>
                    </a:lnL>
                    <a:lnR>
                      <a:noFill/>
                    </a:lnR>
                    <a:lnT>
                      <a:noFill/>
                    </a:lnT>
                    <a:lnB>
                      <a:noFill/>
                    </a:lnB>
                    <a:solidFill>
                      <a:srgbClr val="FAFBFC"/>
                    </a:solidFill>
                  </a:tcPr>
                </a:tc>
                <a:extLst>
                  <a:ext uri="{0D108BD9-81ED-4DB2-BD59-A6C34878D82A}">
                    <a16:rowId xmlns:a16="http://schemas.microsoft.com/office/drawing/2014/main" val="1041415394"/>
                  </a:ext>
                </a:extLst>
              </a:tr>
              <a:tr h="604521">
                <a:tc>
                  <a:txBody>
                    <a:bodyPr/>
                    <a:lstStyle/>
                    <a:p>
                      <a:pPr algn="ctr"/>
                      <a:r>
                        <a:rPr lang="en-US" sz="2800">
                          <a:effectLst/>
                        </a:rPr>
                        <a:t>6</a:t>
                      </a:r>
                    </a:p>
                  </a:txBody>
                  <a:tcPr anchor="ctr">
                    <a:lnL>
                      <a:noFill/>
                    </a:lnL>
                    <a:lnR>
                      <a:noFill/>
                    </a:lnR>
                    <a:lnT>
                      <a:noFill/>
                    </a:lnT>
                    <a:lnB>
                      <a:noFill/>
                    </a:lnB>
                    <a:solidFill>
                      <a:srgbClr val="FAFBFC"/>
                    </a:solidFill>
                  </a:tcPr>
                </a:tc>
                <a:tc>
                  <a:txBody>
                    <a:bodyPr/>
                    <a:lstStyle/>
                    <a:p>
                      <a:pPr algn="ctr"/>
                      <a:r>
                        <a:rPr lang="en-US" sz="2800" dirty="0">
                          <a:effectLst/>
                        </a:rPr>
                        <a:t>Prateek</a:t>
                      </a:r>
                    </a:p>
                  </a:txBody>
                  <a:tcPr anchor="ctr">
                    <a:lnL>
                      <a:noFill/>
                    </a:lnL>
                    <a:lnR>
                      <a:noFill/>
                    </a:lnR>
                    <a:lnT>
                      <a:noFill/>
                    </a:lnT>
                    <a:lnB>
                      <a:noFill/>
                    </a:lnB>
                    <a:solidFill>
                      <a:srgbClr val="FAFBFC"/>
                    </a:solidFill>
                  </a:tcPr>
                </a:tc>
                <a:extLst>
                  <a:ext uri="{0D108BD9-81ED-4DB2-BD59-A6C34878D82A}">
                    <a16:rowId xmlns:a16="http://schemas.microsoft.com/office/drawing/2014/main" val="2421303020"/>
                  </a:ext>
                </a:extLst>
              </a:tr>
            </a:tbl>
          </a:graphicData>
        </a:graphic>
      </p:graphicFrame>
    </p:spTree>
    <p:extLst>
      <p:ext uri="{BB962C8B-B14F-4D97-AF65-F5344CB8AC3E}">
        <p14:creationId xmlns:p14="http://schemas.microsoft.com/office/powerpoint/2010/main" val="35736413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25CA3-F377-E6BE-64EF-D85F4C081DF2}"/>
              </a:ext>
            </a:extLst>
          </p:cNvPr>
          <p:cNvSpPr>
            <a:spLocks noGrp="1"/>
          </p:cNvSpPr>
          <p:nvPr>
            <p:ph type="title"/>
          </p:nvPr>
        </p:nvSpPr>
        <p:spPr/>
        <p:txBody>
          <a:bodyPr/>
          <a:lstStyle/>
          <a:p>
            <a:r>
              <a:rPr lang="en-US" b="1" i="0" dirty="0">
                <a:effectLst/>
                <a:latin typeface="__Source_Sans_Pro_2fe30b"/>
              </a:rPr>
              <a:t>Union (∪)</a:t>
            </a:r>
            <a:br>
              <a:rPr lang="en-US" b="1" i="0" dirty="0">
                <a:effectLst/>
                <a:latin typeface="__Source_Sans_Pro_2fe30b"/>
              </a:rPr>
            </a:br>
            <a:endParaRPr lang="en-US" dirty="0"/>
          </a:p>
        </p:txBody>
      </p:sp>
      <p:sp>
        <p:nvSpPr>
          <p:cNvPr id="3" name="Content Placeholder 2">
            <a:extLst>
              <a:ext uri="{FF2B5EF4-FFF2-40B4-BE49-F238E27FC236}">
                <a16:creationId xmlns:a16="http://schemas.microsoft.com/office/drawing/2014/main" id="{C9C0B5A7-2ACD-493F-3A70-ED46FAB5D11C}"/>
              </a:ext>
            </a:extLst>
          </p:cNvPr>
          <p:cNvSpPr>
            <a:spLocks noGrp="1"/>
          </p:cNvSpPr>
          <p:nvPr>
            <p:ph idx="1"/>
          </p:nvPr>
        </p:nvSpPr>
        <p:spPr/>
        <p:txBody>
          <a:bodyPr>
            <a:normAutofit/>
          </a:bodyPr>
          <a:lstStyle/>
          <a:p>
            <a:pPr algn="just"/>
            <a:r>
              <a:rPr lang="en-US" sz="3200" b="0" i="0" dirty="0">
                <a:effectLst/>
                <a:latin typeface="Calibri" panose="020F0502020204030204" pitchFamily="34" charset="0"/>
                <a:cs typeface="Calibri" panose="020F0502020204030204" pitchFamily="34" charset="0"/>
              </a:rPr>
              <a:t>Union operation is done by Union Operator which is represented by "union"(∪). It is the same as the union operator from set theory, i.e., </a:t>
            </a:r>
            <a:r>
              <a:rPr lang="en-US" sz="3200" b="1" i="0" dirty="0">
                <a:effectLst/>
                <a:latin typeface="Calibri" panose="020F0502020204030204" pitchFamily="34" charset="0"/>
                <a:cs typeface="Calibri" panose="020F0502020204030204" pitchFamily="34" charset="0"/>
              </a:rPr>
              <a:t>it selects all tuples from both relations but with the exception that for the union of two relations/tables both relations must have the same set of Attributes</a:t>
            </a:r>
            <a:r>
              <a:rPr lang="en-US" sz="3200" b="0" i="0" dirty="0">
                <a:effectLst/>
                <a:latin typeface="Calibri" panose="020F0502020204030204" pitchFamily="34" charset="0"/>
                <a:cs typeface="Calibri" panose="020F0502020204030204" pitchFamily="34" charset="0"/>
              </a:rPr>
              <a:t>. It is a </a:t>
            </a:r>
            <a:r>
              <a:rPr lang="en-US" sz="3200" b="1" i="0" dirty="0">
                <a:effectLst/>
                <a:latin typeface="Calibri" panose="020F0502020204030204" pitchFamily="34" charset="0"/>
                <a:cs typeface="Calibri" panose="020F0502020204030204" pitchFamily="34" charset="0"/>
              </a:rPr>
              <a:t>binary operator</a:t>
            </a:r>
            <a:r>
              <a:rPr lang="en-US" sz="3200" b="0" i="0" dirty="0">
                <a:effectLst/>
                <a:latin typeface="Calibri" panose="020F0502020204030204" pitchFamily="34" charset="0"/>
                <a:cs typeface="Calibri" panose="020F0502020204030204" pitchFamily="34" charset="0"/>
              </a:rPr>
              <a:t> as it requires two operands.</a:t>
            </a:r>
            <a:endParaRPr lang="en-US"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64465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2288C-CCBF-F238-4F1A-C8A3B20B94B0}"/>
              </a:ext>
            </a:extLst>
          </p:cNvPr>
          <p:cNvSpPr>
            <a:spLocks noGrp="1"/>
          </p:cNvSpPr>
          <p:nvPr>
            <p:ph type="title"/>
          </p:nvPr>
        </p:nvSpPr>
        <p:spPr/>
        <p:txBody>
          <a:bodyPr/>
          <a:lstStyle/>
          <a:p>
            <a:r>
              <a:rPr lang="en-US" b="0" i="0" dirty="0">
                <a:solidFill>
                  <a:srgbClr val="B30058"/>
                </a:solidFill>
                <a:effectLst/>
                <a:latin typeface="__Source_Sans_Pro_2fe30b"/>
              </a:rPr>
              <a:t>Notation: R ∪ S</a:t>
            </a:r>
            <a:endParaRPr lang="en-US" dirty="0"/>
          </a:p>
        </p:txBody>
      </p:sp>
      <p:sp>
        <p:nvSpPr>
          <p:cNvPr id="3" name="Content Placeholder 2">
            <a:extLst>
              <a:ext uri="{FF2B5EF4-FFF2-40B4-BE49-F238E27FC236}">
                <a16:creationId xmlns:a16="http://schemas.microsoft.com/office/drawing/2014/main" id="{89C4E0C1-F897-18A7-F722-C3175B162F9D}"/>
              </a:ext>
            </a:extLst>
          </p:cNvPr>
          <p:cNvSpPr>
            <a:spLocks noGrp="1"/>
          </p:cNvSpPr>
          <p:nvPr>
            <p:ph idx="1"/>
          </p:nvPr>
        </p:nvSpPr>
        <p:spPr>
          <a:xfrm>
            <a:off x="838200" y="1825624"/>
            <a:ext cx="10515600" cy="5032375"/>
          </a:xfrm>
        </p:spPr>
        <p:txBody>
          <a:bodyPr>
            <a:normAutofit/>
          </a:bodyPr>
          <a:lstStyle/>
          <a:p>
            <a:pPr algn="just"/>
            <a:r>
              <a:rPr lang="en-US" sz="3200" b="0" i="0" dirty="0">
                <a:effectLst/>
                <a:latin typeface="Calibri" panose="020F0502020204030204" pitchFamily="34" charset="0"/>
                <a:cs typeface="Calibri" panose="020F0502020204030204" pitchFamily="34" charset="0"/>
              </a:rPr>
              <a:t>Where R is the first relation, S is the second relation</a:t>
            </a:r>
          </a:p>
          <a:p>
            <a:pPr algn="just"/>
            <a:r>
              <a:rPr lang="en-US" sz="3200" b="0" i="0" dirty="0">
                <a:effectLst/>
                <a:latin typeface="Calibri" panose="020F0502020204030204" pitchFamily="34" charset="0"/>
                <a:cs typeface="Calibri" panose="020F0502020204030204" pitchFamily="34" charset="0"/>
              </a:rPr>
              <a:t>If relations don't have the same set of attributes, then the union of such relations will result in NULL.</a:t>
            </a:r>
          </a:p>
          <a:p>
            <a:endParaRPr lang="en-US" sz="3200" dirty="0">
              <a:latin typeface="Calibri" panose="020F0502020204030204" pitchFamily="34" charset="0"/>
              <a:cs typeface="Calibri" panose="020F0502020204030204" pitchFamily="34" charset="0"/>
            </a:endParaRPr>
          </a:p>
          <a:p>
            <a:r>
              <a:rPr lang="en-US" sz="3200" dirty="0">
                <a:latin typeface="Calibri" panose="020F0502020204030204" pitchFamily="34" charset="0"/>
                <a:cs typeface="Calibri" panose="020F0502020204030204" pitchFamily="34" charset="0"/>
              </a:rPr>
              <a:t>Example</a:t>
            </a:r>
          </a:p>
          <a:p>
            <a:pPr algn="just"/>
            <a:r>
              <a:rPr lang="en-US" sz="3200" b="0" i="0" dirty="0">
                <a:effectLst/>
                <a:latin typeface="Calibri" panose="020F0502020204030204" pitchFamily="34" charset="0"/>
                <a:cs typeface="Calibri" panose="020F0502020204030204" pitchFamily="34" charset="0"/>
              </a:rPr>
              <a:t>Suppose we want all the names from STUDENT and EMPLOYEE relation</a:t>
            </a:r>
            <a:endParaRPr lang="en-US"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455151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7D61F-C06C-229A-6DA1-CC2F03DAA4C3}"/>
              </a:ext>
            </a:extLst>
          </p:cNvPr>
          <p:cNvSpPr>
            <a:spLocks noGrp="1"/>
          </p:cNvSpPr>
          <p:nvPr>
            <p:ph type="title"/>
          </p:nvPr>
        </p:nvSpPr>
        <p:spPr/>
        <p:txBody>
          <a:bodyPr>
            <a:normAutofit fontScale="90000"/>
          </a:bodyPr>
          <a:lstStyle/>
          <a:p>
            <a:r>
              <a:rPr lang="en-US" dirty="0"/>
              <a:t>Example- </a:t>
            </a:r>
            <a:r>
              <a:rPr lang="en-US" sz="4000" b="1" dirty="0">
                <a:latin typeface="Calibri" panose="020F0502020204030204" pitchFamily="34" charset="0"/>
                <a:cs typeface="Calibri" panose="020F0502020204030204" pitchFamily="34" charset="0"/>
              </a:rPr>
              <a:t>∏ NAME(STUDENT) ∪ ∏ NAME(EMPLOYEE)</a:t>
            </a:r>
            <a:br>
              <a:rPr lang="en-US" sz="4000" b="1" dirty="0"/>
            </a:br>
            <a:endParaRPr lang="en-US" sz="4000" b="1" dirty="0"/>
          </a:p>
        </p:txBody>
      </p:sp>
      <p:graphicFrame>
        <p:nvGraphicFramePr>
          <p:cNvPr id="4" name="Content Placeholder 3">
            <a:extLst>
              <a:ext uri="{FF2B5EF4-FFF2-40B4-BE49-F238E27FC236}">
                <a16:creationId xmlns:a16="http://schemas.microsoft.com/office/drawing/2014/main" id="{59965C8A-5694-97AC-FFD1-C6834AA06544}"/>
              </a:ext>
            </a:extLst>
          </p:cNvPr>
          <p:cNvGraphicFramePr>
            <a:graphicFrameLocks noGrp="1"/>
          </p:cNvGraphicFramePr>
          <p:nvPr>
            <p:ph idx="1"/>
            <p:extLst>
              <p:ext uri="{D42A27DB-BD31-4B8C-83A1-F6EECF244321}">
                <p14:modId xmlns:p14="http://schemas.microsoft.com/office/powerpoint/2010/main" val="1838549749"/>
              </p:ext>
            </p:extLst>
          </p:nvPr>
        </p:nvGraphicFramePr>
        <p:xfrm>
          <a:off x="3176181" y="1366544"/>
          <a:ext cx="6669568" cy="5491458"/>
        </p:xfrm>
        <a:graphic>
          <a:graphicData uri="http://schemas.openxmlformats.org/drawingml/2006/table">
            <a:tbl>
              <a:tblPr/>
              <a:tblGrid>
                <a:gridCol w="6669568">
                  <a:extLst>
                    <a:ext uri="{9D8B030D-6E8A-4147-A177-3AD203B41FA5}">
                      <a16:colId xmlns:a16="http://schemas.microsoft.com/office/drawing/2014/main" val="161094132"/>
                    </a:ext>
                  </a:extLst>
                </a:gridCol>
              </a:tblGrid>
              <a:tr h="610162">
                <a:tc>
                  <a:txBody>
                    <a:bodyPr/>
                    <a:lstStyle/>
                    <a:p>
                      <a:pPr algn="ctr"/>
                      <a:r>
                        <a:rPr lang="en-US" sz="3200" b="1" dirty="0">
                          <a:effectLst/>
                        </a:rPr>
                        <a:t>NAME</a:t>
                      </a:r>
                    </a:p>
                  </a:txBody>
                  <a:tcPr anchor="ctr">
                    <a:lnL>
                      <a:noFill/>
                    </a:lnL>
                    <a:lnR>
                      <a:noFill/>
                    </a:lnR>
                    <a:lnT>
                      <a:noFill/>
                    </a:lnT>
                    <a:lnB>
                      <a:noFill/>
                    </a:lnB>
                    <a:solidFill>
                      <a:srgbClr val="FAFBFC"/>
                    </a:solidFill>
                  </a:tcPr>
                </a:tc>
                <a:extLst>
                  <a:ext uri="{0D108BD9-81ED-4DB2-BD59-A6C34878D82A}">
                    <a16:rowId xmlns:a16="http://schemas.microsoft.com/office/drawing/2014/main" val="1099900859"/>
                  </a:ext>
                </a:extLst>
              </a:tr>
              <a:tr h="610162">
                <a:tc>
                  <a:txBody>
                    <a:bodyPr/>
                    <a:lstStyle/>
                    <a:p>
                      <a:pPr algn="ctr"/>
                      <a:r>
                        <a:rPr lang="en-US" sz="3200">
                          <a:effectLst/>
                        </a:rPr>
                        <a:t>Aman</a:t>
                      </a:r>
                    </a:p>
                  </a:txBody>
                  <a:tcPr anchor="ctr">
                    <a:lnL>
                      <a:noFill/>
                    </a:lnL>
                    <a:lnR>
                      <a:noFill/>
                    </a:lnR>
                    <a:lnT>
                      <a:noFill/>
                    </a:lnT>
                    <a:lnB>
                      <a:noFill/>
                    </a:lnB>
                    <a:solidFill>
                      <a:srgbClr val="FAFBFC"/>
                    </a:solidFill>
                  </a:tcPr>
                </a:tc>
                <a:extLst>
                  <a:ext uri="{0D108BD9-81ED-4DB2-BD59-A6C34878D82A}">
                    <a16:rowId xmlns:a16="http://schemas.microsoft.com/office/drawing/2014/main" val="2758323214"/>
                  </a:ext>
                </a:extLst>
              </a:tr>
              <a:tr h="610162">
                <a:tc>
                  <a:txBody>
                    <a:bodyPr/>
                    <a:lstStyle/>
                    <a:p>
                      <a:pPr algn="ctr"/>
                      <a:r>
                        <a:rPr lang="en-US" sz="3200">
                          <a:effectLst/>
                        </a:rPr>
                        <a:t>Anant</a:t>
                      </a:r>
                    </a:p>
                  </a:txBody>
                  <a:tcPr anchor="ctr">
                    <a:lnL>
                      <a:noFill/>
                    </a:lnL>
                    <a:lnR>
                      <a:noFill/>
                    </a:lnR>
                    <a:lnT>
                      <a:noFill/>
                    </a:lnT>
                    <a:lnB>
                      <a:noFill/>
                    </a:lnB>
                    <a:solidFill>
                      <a:srgbClr val="FAFBFC"/>
                    </a:solidFill>
                  </a:tcPr>
                </a:tc>
                <a:extLst>
                  <a:ext uri="{0D108BD9-81ED-4DB2-BD59-A6C34878D82A}">
                    <a16:rowId xmlns:a16="http://schemas.microsoft.com/office/drawing/2014/main" val="3925010341"/>
                  </a:ext>
                </a:extLst>
              </a:tr>
              <a:tr h="610162">
                <a:tc>
                  <a:txBody>
                    <a:bodyPr/>
                    <a:lstStyle/>
                    <a:p>
                      <a:pPr algn="ctr"/>
                      <a:r>
                        <a:rPr lang="en-US" sz="3200">
                          <a:effectLst/>
                        </a:rPr>
                        <a:t>Ashish</a:t>
                      </a:r>
                    </a:p>
                  </a:txBody>
                  <a:tcPr anchor="ctr">
                    <a:lnL>
                      <a:noFill/>
                    </a:lnL>
                    <a:lnR>
                      <a:noFill/>
                    </a:lnR>
                    <a:lnT>
                      <a:noFill/>
                    </a:lnT>
                    <a:lnB>
                      <a:noFill/>
                    </a:lnB>
                    <a:solidFill>
                      <a:srgbClr val="FAFBFC"/>
                    </a:solidFill>
                  </a:tcPr>
                </a:tc>
                <a:extLst>
                  <a:ext uri="{0D108BD9-81ED-4DB2-BD59-A6C34878D82A}">
                    <a16:rowId xmlns:a16="http://schemas.microsoft.com/office/drawing/2014/main" val="1461348033"/>
                  </a:ext>
                </a:extLst>
              </a:tr>
              <a:tr h="610162">
                <a:tc>
                  <a:txBody>
                    <a:bodyPr/>
                    <a:lstStyle/>
                    <a:p>
                      <a:pPr algn="ctr"/>
                      <a:r>
                        <a:rPr lang="en-US" sz="3200">
                          <a:effectLst/>
                        </a:rPr>
                        <a:t>Atul</a:t>
                      </a:r>
                    </a:p>
                  </a:txBody>
                  <a:tcPr anchor="ctr">
                    <a:lnL>
                      <a:noFill/>
                    </a:lnL>
                    <a:lnR>
                      <a:noFill/>
                    </a:lnR>
                    <a:lnT>
                      <a:noFill/>
                    </a:lnT>
                    <a:lnB>
                      <a:noFill/>
                    </a:lnB>
                    <a:solidFill>
                      <a:srgbClr val="FAFBFC"/>
                    </a:solidFill>
                  </a:tcPr>
                </a:tc>
                <a:extLst>
                  <a:ext uri="{0D108BD9-81ED-4DB2-BD59-A6C34878D82A}">
                    <a16:rowId xmlns:a16="http://schemas.microsoft.com/office/drawing/2014/main" val="46940362"/>
                  </a:ext>
                </a:extLst>
              </a:tr>
              <a:tr h="610162">
                <a:tc>
                  <a:txBody>
                    <a:bodyPr/>
                    <a:lstStyle/>
                    <a:p>
                      <a:pPr algn="ctr"/>
                      <a:r>
                        <a:rPr lang="en-US" sz="3200">
                          <a:effectLst/>
                        </a:rPr>
                        <a:t>Baljeet</a:t>
                      </a:r>
                    </a:p>
                  </a:txBody>
                  <a:tcPr anchor="ctr">
                    <a:lnL>
                      <a:noFill/>
                    </a:lnL>
                    <a:lnR>
                      <a:noFill/>
                    </a:lnR>
                    <a:lnT>
                      <a:noFill/>
                    </a:lnT>
                    <a:lnB>
                      <a:noFill/>
                    </a:lnB>
                    <a:solidFill>
                      <a:srgbClr val="FAFBFC"/>
                    </a:solidFill>
                  </a:tcPr>
                </a:tc>
                <a:extLst>
                  <a:ext uri="{0D108BD9-81ED-4DB2-BD59-A6C34878D82A}">
                    <a16:rowId xmlns:a16="http://schemas.microsoft.com/office/drawing/2014/main" val="2540286599"/>
                  </a:ext>
                </a:extLst>
              </a:tr>
              <a:tr h="610162">
                <a:tc>
                  <a:txBody>
                    <a:bodyPr/>
                    <a:lstStyle/>
                    <a:p>
                      <a:pPr algn="ctr"/>
                      <a:r>
                        <a:rPr lang="en-US" sz="3200">
                          <a:effectLst/>
                        </a:rPr>
                        <a:t>Harsh</a:t>
                      </a:r>
                    </a:p>
                  </a:txBody>
                  <a:tcPr anchor="ctr">
                    <a:lnL>
                      <a:noFill/>
                    </a:lnL>
                    <a:lnR>
                      <a:noFill/>
                    </a:lnR>
                    <a:lnT>
                      <a:noFill/>
                    </a:lnT>
                    <a:lnB>
                      <a:noFill/>
                    </a:lnB>
                    <a:solidFill>
                      <a:srgbClr val="FAFBFC"/>
                    </a:solidFill>
                  </a:tcPr>
                </a:tc>
                <a:extLst>
                  <a:ext uri="{0D108BD9-81ED-4DB2-BD59-A6C34878D82A}">
                    <a16:rowId xmlns:a16="http://schemas.microsoft.com/office/drawing/2014/main" val="4225578467"/>
                  </a:ext>
                </a:extLst>
              </a:tr>
              <a:tr h="610162">
                <a:tc>
                  <a:txBody>
                    <a:bodyPr/>
                    <a:lstStyle/>
                    <a:p>
                      <a:pPr algn="ctr"/>
                      <a:r>
                        <a:rPr lang="en-US" sz="3200">
                          <a:effectLst/>
                        </a:rPr>
                        <a:t>Pranav</a:t>
                      </a:r>
                    </a:p>
                  </a:txBody>
                  <a:tcPr anchor="ctr">
                    <a:lnL>
                      <a:noFill/>
                    </a:lnL>
                    <a:lnR>
                      <a:noFill/>
                    </a:lnR>
                    <a:lnT>
                      <a:noFill/>
                    </a:lnT>
                    <a:lnB>
                      <a:noFill/>
                    </a:lnB>
                    <a:solidFill>
                      <a:srgbClr val="FAFBFC"/>
                    </a:solidFill>
                  </a:tcPr>
                </a:tc>
                <a:extLst>
                  <a:ext uri="{0D108BD9-81ED-4DB2-BD59-A6C34878D82A}">
                    <a16:rowId xmlns:a16="http://schemas.microsoft.com/office/drawing/2014/main" val="4021500964"/>
                  </a:ext>
                </a:extLst>
              </a:tr>
              <a:tr h="610162">
                <a:tc>
                  <a:txBody>
                    <a:bodyPr/>
                    <a:lstStyle/>
                    <a:p>
                      <a:pPr algn="ctr"/>
                      <a:r>
                        <a:rPr lang="en-US" sz="3200" dirty="0">
                          <a:effectLst/>
                        </a:rPr>
                        <a:t>Prateek</a:t>
                      </a:r>
                    </a:p>
                  </a:txBody>
                  <a:tcPr anchor="ctr">
                    <a:lnL>
                      <a:noFill/>
                    </a:lnL>
                    <a:lnR>
                      <a:noFill/>
                    </a:lnR>
                    <a:lnT>
                      <a:noFill/>
                    </a:lnT>
                    <a:lnB>
                      <a:noFill/>
                    </a:lnB>
                    <a:solidFill>
                      <a:srgbClr val="FAFBFC"/>
                    </a:solidFill>
                  </a:tcPr>
                </a:tc>
                <a:extLst>
                  <a:ext uri="{0D108BD9-81ED-4DB2-BD59-A6C34878D82A}">
                    <a16:rowId xmlns:a16="http://schemas.microsoft.com/office/drawing/2014/main" val="152334689"/>
                  </a:ext>
                </a:extLst>
              </a:tr>
            </a:tbl>
          </a:graphicData>
        </a:graphic>
      </p:graphicFrame>
    </p:spTree>
    <p:extLst>
      <p:ext uri="{BB962C8B-B14F-4D97-AF65-F5344CB8AC3E}">
        <p14:creationId xmlns:p14="http://schemas.microsoft.com/office/powerpoint/2010/main" val="13976331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5EE48-4598-3952-B22D-8D09799CB69E}"/>
              </a:ext>
            </a:extLst>
          </p:cNvPr>
          <p:cNvSpPr>
            <a:spLocks noGrp="1"/>
          </p:cNvSpPr>
          <p:nvPr>
            <p:ph type="title"/>
          </p:nvPr>
        </p:nvSpPr>
        <p:spPr/>
        <p:txBody>
          <a:bodyPr/>
          <a:lstStyle/>
          <a:p>
            <a:r>
              <a:rPr lang="en-US" b="1" i="0" dirty="0">
                <a:effectLst/>
                <a:latin typeface="__Source_Sans_Pro_2fe30b"/>
              </a:rPr>
              <a:t>Set Difference (-)</a:t>
            </a:r>
            <a:br>
              <a:rPr lang="en-US" b="1" i="0" dirty="0">
                <a:effectLst/>
                <a:latin typeface="__Source_Sans_Pro_2fe30b"/>
              </a:rPr>
            </a:br>
            <a:endParaRPr lang="en-US" dirty="0"/>
          </a:p>
        </p:txBody>
      </p:sp>
      <p:sp>
        <p:nvSpPr>
          <p:cNvPr id="3" name="Content Placeholder 2">
            <a:extLst>
              <a:ext uri="{FF2B5EF4-FFF2-40B4-BE49-F238E27FC236}">
                <a16:creationId xmlns:a16="http://schemas.microsoft.com/office/drawing/2014/main" id="{6A531DBD-3208-325E-A7B9-B78123DD4939}"/>
              </a:ext>
            </a:extLst>
          </p:cNvPr>
          <p:cNvSpPr>
            <a:spLocks noGrp="1"/>
          </p:cNvSpPr>
          <p:nvPr>
            <p:ph idx="1"/>
          </p:nvPr>
        </p:nvSpPr>
        <p:spPr>
          <a:xfrm>
            <a:off x="838200" y="1825624"/>
            <a:ext cx="10515600" cy="5032375"/>
          </a:xfrm>
        </p:spPr>
        <p:txBody>
          <a:bodyPr>
            <a:normAutofit/>
          </a:bodyPr>
          <a:lstStyle/>
          <a:p>
            <a:pPr algn="just"/>
            <a:r>
              <a:rPr lang="en-US" sz="3200" b="0" i="0" dirty="0">
                <a:effectLst/>
                <a:latin typeface="Calibri" panose="020F0502020204030204" pitchFamily="34" charset="0"/>
                <a:cs typeface="Calibri" panose="020F0502020204030204" pitchFamily="34" charset="0"/>
              </a:rPr>
              <a:t>Set Difference as its name indicates is the difference between two relations (R-S). It is denoted by a "Hyphen"(-) and it returns all the tuples(rows) which are in relation R but not in relation S. It is also a </a:t>
            </a:r>
            <a:r>
              <a:rPr lang="en-US" sz="3200" b="1" i="0" dirty="0">
                <a:effectLst/>
                <a:latin typeface="Calibri" panose="020F0502020204030204" pitchFamily="34" charset="0"/>
                <a:cs typeface="Calibri" panose="020F0502020204030204" pitchFamily="34" charset="0"/>
              </a:rPr>
              <a:t>binary operator</a:t>
            </a:r>
            <a:r>
              <a:rPr lang="en-US" sz="3200" b="0" i="0" dirty="0">
                <a:effectLst/>
                <a:latin typeface="Calibri" panose="020F0502020204030204" pitchFamily="34" charset="0"/>
                <a:cs typeface="Calibri" panose="020F0502020204030204" pitchFamily="34" charset="0"/>
              </a:rPr>
              <a:t>.</a:t>
            </a:r>
          </a:p>
          <a:p>
            <a:r>
              <a:rPr lang="en-US" sz="3200" b="0" i="0" dirty="0">
                <a:effectLst/>
                <a:latin typeface="Calibri" panose="020F0502020204030204" pitchFamily="34" charset="0"/>
                <a:cs typeface="Calibri" panose="020F0502020204030204" pitchFamily="34" charset="0"/>
              </a:rPr>
              <a:t>Notation : R - S</a:t>
            </a:r>
            <a:br>
              <a:rPr lang="en-US" sz="3200" dirty="0">
                <a:latin typeface="Calibri" panose="020F0502020204030204" pitchFamily="34" charset="0"/>
                <a:cs typeface="Calibri" panose="020F0502020204030204" pitchFamily="34" charset="0"/>
              </a:rPr>
            </a:br>
            <a:r>
              <a:rPr lang="en-US" sz="3200" b="0" i="0" dirty="0">
                <a:effectLst/>
                <a:latin typeface="Calibri" panose="020F0502020204030204" pitchFamily="34" charset="0"/>
                <a:cs typeface="Calibri" panose="020F0502020204030204" pitchFamily="34" charset="0"/>
              </a:rPr>
              <a:t>Where R is the first relation, S is the second relation</a:t>
            </a:r>
          </a:p>
          <a:p>
            <a:pPr algn="just"/>
            <a:r>
              <a:rPr lang="en-US" sz="3600" b="0" i="0" dirty="0">
                <a:effectLst/>
                <a:latin typeface="__Source_Sans_Pro_2fe30b"/>
              </a:rPr>
              <a:t>Just like union, the set difference also comes with the exception of the same set of attributes in both relations.</a:t>
            </a:r>
            <a:endParaRPr lang="en-US" sz="3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554689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17255-24A5-0356-A651-71423AC1D74F}"/>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70565561-418E-FCF8-6E36-EE8340960EFC}"/>
              </a:ext>
            </a:extLst>
          </p:cNvPr>
          <p:cNvSpPr>
            <a:spLocks noGrp="1"/>
          </p:cNvSpPr>
          <p:nvPr>
            <p:ph idx="1"/>
          </p:nvPr>
        </p:nvSpPr>
        <p:spPr/>
        <p:txBody>
          <a:bodyPr>
            <a:normAutofit/>
          </a:bodyPr>
          <a:lstStyle/>
          <a:p>
            <a:pPr algn="just"/>
            <a:r>
              <a:rPr lang="en-US" sz="3200" dirty="0">
                <a:latin typeface="Calibri" panose="020F0502020204030204" pitchFamily="34" charset="0"/>
                <a:cs typeface="Calibri" panose="020F0502020204030204" pitchFamily="34" charset="0"/>
              </a:rPr>
              <a:t>W</a:t>
            </a:r>
            <a:r>
              <a:rPr lang="en-US" sz="3200" b="0" i="0" dirty="0">
                <a:effectLst/>
                <a:latin typeface="Calibri" panose="020F0502020204030204" pitchFamily="34" charset="0"/>
                <a:cs typeface="Calibri" panose="020F0502020204030204" pitchFamily="34" charset="0"/>
              </a:rPr>
              <a:t>e would like to know the names of students who are in STUDENT Relation but not in EMPLOYEE Relation.</a:t>
            </a:r>
          </a:p>
          <a:p>
            <a:pPr algn="just"/>
            <a:r>
              <a:rPr lang="en-US" sz="3200" dirty="0">
                <a:latin typeface="Calibri" panose="020F0502020204030204" pitchFamily="34" charset="0"/>
                <a:cs typeface="Calibri" panose="020F0502020204030204" pitchFamily="34" charset="0"/>
              </a:rPr>
              <a:t>∏ NAME(STUDENT) - ∏ NAME(EMPLOYEE)</a:t>
            </a:r>
          </a:p>
          <a:p>
            <a:pPr algn="just"/>
            <a:endParaRPr lang="en-US" sz="3200" dirty="0">
              <a:latin typeface="Calibri" panose="020F0502020204030204" pitchFamily="34" charset="0"/>
              <a:cs typeface="Calibri" panose="020F0502020204030204" pitchFamily="34" charset="0"/>
            </a:endParaRPr>
          </a:p>
        </p:txBody>
      </p:sp>
      <p:graphicFrame>
        <p:nvGraphicFramePr>
          <p:cNvPr id="4" name="Table 3">
            <a:extLst>
              <a:ext uri="{FF2B5EF4-FFF2-40B4-BE49-F238E27FC236}">
                <a16:creationId xmlns:a16="http://schemas.microsoft.com/office/drawing/2014/main" id="{A120A9D4-1FA7-DBEC-1AEB-A7D8082DF2BE}"/>
              </a:ext>
            </a:extLst>
          </p:cNvPr>
          <p:cNvGraphicFramePr>
            <a:graphicFrameLocks noGrp="1"/>
          </p:cNvGraphicFramePr>
          <p:nvPr>
            <p:extLst>
              <p:ext uri="{D42A27DB-BD31-4B8C-83A1-F6EECF244321}">
                <p14:modId xmlns:p14="http://schemas.microsoft.com/office/powerpoint/2010/main" val="2782893095"/>
              </p:ext>
            </p:extLst>
          </p:nvPr>
        </p:nvGraphicFramePr>
        <p:xfrm>
          <a:off x="4069315" y="3429000"/>
          <a:ext cx="4341037" cy="3280144"/>
        </p:xfrm>
        <a:graphic>
          <a:graphicData uri="http://schemas.openxmlformats.org/drawingml/2006/table">
            <a:tbl>
              <a:tblPr/>
              <a:tblGrid>
                <a:gridCol w="4341037">
                  <a:extLst>
                    <a:ext uri="{9D8B030D-6E8A-4147-A177-3AD203B41FA5}">
                      <a16:colId xmlns:a16="http://schemas.microsoft.com/office/drawing/2014/main" val="507224476"/>
                    </a:ext>
                  </a:extLst>
                </a:gridCol>
              </a:tblGrid>
              <a:tr h="820036">
                <a:tc>
                  <a:txBody>
                    <a:bodyPr/>
                    <a:lstStyle/>
                    <a:p>
                      <a:pPr algn="ctr"/>
                      <a:r>
                        <a:rPr lang="en-US" b="1" dirty="0">
                          <a:effectLst/>
                        </a:rPr>
                        <a:t>NAME</a:t>
                      </a:r>
                    </a:p>
                  </a:txBody>
                  <a:tcPr anchor="ctr">
                    <a:lnL>
                      <a:noFill/>
                    </a:lnL>
                    <a:lnR>
                      <a:noFill/>
                    </a:lnR>
                    <a:lnT>
                      <a:noFill/>
                    </a:lnT>
                    <a:lnB>
                      <a:noFill/>
                    </a:lnB>
                    <a:solidFill>
                      <a:srgbClr val="FAFBFC"/>
                    </a:solidFill>
                  </a:tcPr>
                </a:tc>
                <a:extLst>
                  <a:ext uri="{0D108BD9-81ED-4DB2-BD59-A6C34878D82A}">
                    <a16:rowId xmlns:a16="http://schemas.microsoft.com/office/drawing/2014/main" val="787784313"/>
                  </a:ext>
                </a:extLst>
              </a:tr>
              <a:tr h="820036">
                <a:tc>
                  <a:txBody>
                    <a:bodyPr/>
                    <a:lstStyle/>
                    <a:p>
                      <a:pPr algn="ctr"/>
                      <a:r>
                        <a:rPr lang="en-US" b="0">
                          <a:effectLst/>
                        </a:rPr>
                        <a:t>Aman</a:t>
                      </a:r>
                    </a:p>
                  </a:txBody>
                  <a:tcPr anchor="ctr">
                    <a:lnL>
                      <a:noFill/>
                    </a:lnL>
                    <a:lnR>
                      <a:noFill/>
                    </a:lnR>
                    <a:lnT>
                      <a:noFill/>
                    </a:lnT>
                    <a:lnB>
                      <a:noFill/>
                    </a:lnB>
                    <a:solidFill>
                      <a:srgbClr val="FAFBFC"/>
                    </a:solidFill>
                  </a:tcPr>
                </a:tc>
                <a:extLst>
                  <a:ext uri="{0D108BD9-81ED-4DB2-BD59-A6C34878D82A}">
                    <a16:rowId xmlns:a16="http://schemas.microsoft.com/office/drawing/2014/main" val="266905591"/>
                  </a:ext>
                </a:extLst>
              </a:tr>
              <a:tr h="820036">
                <a:tc>
                  <a:txBody>
                    <a:bodyPr/>
                    <a:lstStyle/>
                    <a:p>
                      <a:pPr algn="ctr"/>
                      <a:r>
                        <a:rPr lang="en-US" b="0">
                          <a:effectLst/>
                        </a:rPr>
                        <a:t>Atul</a:t>
                      </a:r>
                    </a:p>
                  </a:txBody>
                  <a:tcPr anchor="ctr">
                    <a:lnL>
                      <a:noFill/>
                    </a:lnL>
                    <a:lnR>
                      <a:noFill/>
                    </a:lnR>
                    <a:lnT>
                      <a:noFill/>
                    </a:lnT>
                    <a:lnB>
                      <a:noFill/>
                    </a:lnB>
                    <a:solidFill>
                      <a:srgbClr val="FAFBFC"/>
                    </a:solidFill>
                  </a:tcPr>
                </a:tc>
                <a:extLst>
                  <a:ext uri="{0D108BD9-81ED-4DB2-BD59-A6C34878D82A}">
                    <a16:rowId xmlns:a16="http://schemas.microsoft.com/office/drawing/2014/main" val="2315966967"/>
                  </a:ext>
                </a:extLst>
              </a:tr>
              <a:tr h="820036">
                <a:tc>
                  <a:txBody>
                    <a:bodyPr/>
                    <a:lstStyle/>
                    <a:p>
                      <a:pPr algn="ctr"/>
                      <a:r>
                        <a:rPr lang="en-US" b="0" dirty="0">
                          <a:effectLst/>
                        </a:rPr>
                        <a:t>Prateek</a:t>
                      </a:r>
                    </a:p>
                  </a:txBody>
                  <a:tcPr anchor="ctr">
                    <a:lnL>
                      <a:noFill/>
                    </a:lnL>
                    <a:lnR>
                      <a:noFill/>
                    </a:lnR>
                    <a:lnT>
                      <a:noFill/>
                    </a:lnT>
                    <a:lnB>
                      <a:noFill/>
                    </a:lnB>
                    <a:solidFill>
                      <a:srgbClr val="FAFBFC"/>
                    </a:solidFill>
                  </a:tcPr>
                </a:tc>
                <a:extLst>
                  <a:ext uri="{0D108BD9-81ED-4DB2-BD59-A6C34878D82A}">
                    <a16:rowId xmlns:a16="http://schemas.microsoft.com/office/drawing/2014/main" val="1240586371"/>
                  </a:ext>
                </a:extLst>
              </a:tr>
            </a:tbl>
          </a:graphicData>
        </a:graphic>
      </p:graphicFrame>
    </p:spTree>
    <p:extLst>
      <p:ext uri="{BB962C8B-B14F-4D97-AF65-F5344CB8AC3E}">
        <p14:creationId xmlns:p14="http://schemas.microsoft.com/office/powerpoint/2010/main" val="40628768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9BD06-BAC5-B6E3-1A3A-742F11F6AFEB}"/>
              </a:ext>
            </a:extLst>
          </p:cNvPr>
          <p:cNvSpPr>
            <a:spLocks noGrp="1"/>
          </p:cNvSpPr>
          <p:nvPr>
            <p:ph type="title"/>
          </p:nvPr>
        </p:nvSpPr>
        <p:spPr/>
        <p:txBody>
          <a:bodyPr/>
          <a:lstStyle/>
          <a:p>
            <a:r>
              <a:rPr lang="en-US" b="1" i="0" dirty="0">
                <a:effectLst/>
                <a:latin typeface="__Source_Sans_Pro_2fe30b"/>
              </a:rPr>
              <a:t>Cartesian Product (X)</a:t>
            </a:r>
            <a:br>
              <a:rPr lang="en-US" b="1" i="0" dirty="0">
                <a:effectLst/>
                <a:latin typeface="__Source_Sans_Pro_2fe30b"/>
              </a:rPr>
            </a:br>
            <a:endParaRPr lang="en-US" dirty="0"/>
          </a:p>
        </p:txBody>
      </p:sp>
      <p:sp>
        <p:nvSpPr>
          <p:cNvPr id="3" name="Content Placeholder 2">
            <a:extLst>
              <a:ext uri="{FF2B5EF4-FFF2-40B4-BE49-F238E27FC236}">
                <a16:creationId xmlns:a16="http://schemas.microsoft.com/office/drawing/2014/main" id="{EA6EBA4A-B4E2-A0AA-7599-73AE152E038B}"/>
              </a:ext>
            </a:extLst>
          </p:cNvPr>
          <p:cNvSpPr>
            <a:spLocks noGrp="1"/>
          </p:cNvSpPr>
          <p:nvPr>
            <p:ph idx="1"/>
          </p:nvPr>
        </p:nvSpPr>
        <p:spPr>
          <a:xfrm>
            <a:off x="838200" y="1825624"/>
            <a:ext cx="10515600" cy="4840989"/>
          </a:xfrm>
        </p:spPr>
        <p:txBody>
          <a:bodyPr>
            <a:normAutofit/>
          </a:bodyPr>
          <a:lstStyle/>
          <a:p>
            <a:pPr algn="just"/>
            <a:r>
              <a:rPr lang="en-US" sz="3200" b="0" i="0" dirty="0">
                <a:effectLst/>
                <a:latin typeface="Calibri" panose="020F0502020204030204" pitchFamily="34" charset="0"/>
                <a:cs typeface="Calibri" panose="020F0502020204030204" pitchFamily="34" charset="0"/>
              </a:rPr>
              <a:t>Cartesian product is denoted by the "X" symbol. Let's say we have two relations R and S. Cartesian product will combine every tuple(row) from R with all the tuples from S. I know it sounds complicated, but once we look at an example, you'll see what I mean.</a:t>
            </a:r>
          </a:p>
          <a:p>
            <a:br>
              <a:rPr lang="en-US" sz="3200" dirty="0">
                <a:latin typeface="Calibri" panose="020F0502020204030204" pitchFamily="34" charset="0"/>
                <a:cs typeface="Calibri" panose="020F0502020204030204" pitchFamily="34" charset="0"/>
              </a:rPr>
            </a:br>
            <a:r>
              <a:rPr lang="en-US" sz="3200" b="0" i="0" dirty="0">
                <a:effectLst/>
                <a:latin typeface="Calibri" panose="020F0502020204030204" pitchFamily="34" charset="0"/>
                <a:cs typeface="Calibri" panose="020F0502020204030204" pitchFamily="34" charset="0"/>
              </a:rPr>
              <a:t>Notation: R X S</a:t>
            </a:r>
            <a:br>
              <a:rPr lang="en-US" sz="3200" dirty="0">
                <a:latin typeface="Calibri" panose="020F0502020204030204" pitchFamily="34" charset="0"/>
                <a:cs typeface="Calibri" panose="020F0502020204030204" pitchFamily="34" charset="0"/>
              </a:rPr>
            </a:br>
            <a:r>
              <a:rPr lang="en-US" sz="3200" b="0" i="0" dirty="0">
                <a:effectLst/>
                <a:latin typeface="Calibri" panose="020F0502020204030204" pitchFamily="34" charset="0"/>
                <a:cs typeface="Calibri" panose="020F0502020204030204" pitchFamily="34" charset="0"/>
              </a:rPr>
              <a:t>Where R is the first </a:t>
            </a:r>
            <a:r>
              <a:rPr lang="en-US" sz="3200" b="0" i="0" dirty="0" err="1">
                <a:effectLst/>
                <a:latin typeface="Calibri" panose="020F0502020204030204" pitchFamily="34" charset="0"/>
                <a:cs typeface="Calibri" panose="020F0502020204030204" pitchFamily="34" charset="0"/>
              </a:rPr>
              <a:t>relation,S</a:t>
            </a:r>
            <a:r>
              <a:rPr lang="en-US" sz="3200" b="0" i="0" dirty="0">
                <a:effectLst/>
                <a:latin typeface="Calibri" panose="020F0502020204030204" pitchFamily="34" charset="0"/>
                <a:cs typeface="Calibri" panose="020F0502020204030204" pitchFamily="34" charset="0"/>
              </a:rPr>
              <a:t> is the second relation.</a:t>
            </a:r>
          </a:p>
          <a:p>
            <a:r>
              <a:rPr lang="en-US" sz="3200" b="0" i="0" dirty="0">
                <a:effectLst/>
                <a:latin typeface="Calibri" panose="020F0502020204030204" pitchFamily="34" charset="0"/>
                <a:cs typeface="Calibri" panose="020F0502020204030204" pitchFamily="34" charset="0"/>
              </a:rPr>
              <a:t>As we can see from the notation it is also a </a:t>
            </a:r>
            <a:r>
              <a:rPr lang="en-US" sz="3200" b="1" i="0" dirty="0">
                <a:effectLst/>
                <a:latin typeface="Calibri" panose="020F0502020204030204" pitchFamily="34" charset="0"/>
                <a:cs typeface="Calibri" panose="020F0502020204030204" pitchFamily="34" charset="0"/>
              </a:rPr>
              <a:t>binary operator</a:t>
            </a:r>
            <a:r>
              <a:rPr lang="en-US" sz="3200" b="0" i="0" dirty="0">
                <a:effectLst/>
                <a:latin typeface="Calibri" panose="020F0502020204030204" pitchFamily="34" charset="0"/>
                <a:cs typeface="Calibri" panose="020F0502020204030204" pitchFamily="34" charset="0"/>
              </a:rPr>
              <a:t>.</a:t>
            </a:r>
            <a:endParaRPr lang="en-US"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540319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71F75-E7A2-0B17-7D44-76084EA942D4}"/>
              </a:ext>
            </a:extLst>
          </p:cNvPr>
          <p:cNvSpPr>
            <a:spLocks noGrp="1"/>
          </p:cNvSpPr>
          <p:nvPr>
            <p:ph type="title"/>
          </p:nvPr>
        </p:nvSpPr>
        <p:spPr>
          <a:xfrm>
            <a:off x="838200" y="365126"/>
            <a:ext cx="10515600" cy="868252"/>
          </a:xfrm>
        </p:spPr>
        <p:txBody>
          <a:bodyPr>
            <a:normAutofit fontScale="90000"/>
          </a:bodyPr>
          <a:lstStyle/>
          <a:p>
            <a:r>
              <a:rPr lang="en-US" sz="4000" b="1" dirty="0"/>
              <a:t>Example-</a:t>
            </a:r>
            <a:r>
              <a:rPr lang="en-US" sz="4000" b="1" dirty="0">
                <a:latin typeface="__Source_Sans_Pro_2fe30b"/>
              </a:rPr>
              <a:t>C</a:t>
            </a:r>
            <a:r>
              <a:rPr lang="en-US" sz="4000" b="1" i="0" dirty="0">
                <a:effectLst/>
                <a:latin typeface="__Source_Sans_Pro_2fe30b"/>
              </a:rPr>
              <a:t>ombine the two relations STUDENT and EMPLOYEE.</a:t>
            </a:r>
            <a:endParaRPr lang="en-US" sz="4000" b="1" dirty="0"/>
          </a:p>
        </p:txBody>
      </p:sp>
      <p:sp>
        <p:nvSpPr>
          <p:cNvPr id="3" name="Content Placeholder 2">
            <a:extLst>
              <a:ext uri="{FF2B5EF4-FFF2-40B4-BE49-F238E27FC236}">
                <a16:creationId xmlns:a16="http://schemas.microsoft.com/office/drawing/2014/main" id="{D9C26F69-D586-8771-185F-821268E042D5}"/>
              </a:ext>
            </a:extLst>
          </p:cNvPr>
          <p:cNvSpPr>
            <a:spLocks noGrp="1"/>
          </p:cNvSpPr>
          <p:nvPr>
            <p:ph idx="1"/>
          </p:nvPr>
        </p:nvSpPr>
        <p:spPr>
          <a:xfrm>
            <a:off x="838200" y="1456660"/>
            <a:ext cx="10515600" cy="5401339"/>
          </a:xfrm>
        </p:spPr>
        <p:txBody>
          <a:bodyPr/>
          <a:lstStyle/>
          <a:p>
            <a:r>
              <a:rPr lang="en-US" b="1" dirty="0"/>
              <a:t>STUDENT</a:t>
            </a:r>
            <a:r>
              <a:rPr lang="en-US" dirty="0"/>
              <a:t> X </a:t>
            </a:r>
            <a:r>
              <a:rPr lang="en-US" b="1" dirty="0"/>
              <a:t>EMPLOYEE</a:t>
            </a:r>
          </a:p>
          <a:p>
            <a:endParaRPr lang="en-US" b="1" dirty="0"/>
          </a:p>
          <a:p>
            <a:endParaRPr lang="en-US" dirty="0"/>
          </a:p>
        </p:txBody>
      </p:sp>
      <p:graphicFrame>
        <p:nvGraphicFramePr>
          <p:cNvPr id="4" name="Table 3">
            <a:extLst>
              <a:ext uri="{FF2B5EF4-FFF2-40B4-BE49-F238E27FC236}">
                <a16:creationId xmlns:a16="http://schemas.microsoft.com/office/drawing/2014/main" id="{74516D86-804E-4FCA-EA8B-B0E8E5044DC6}"/>
              </a:ext>
            </a:extLst>
          </p:cNvPr>
          <p:cNvGraphicFramePr>
            <a:graphicFrameLocks noGrp="1"/>
          </p:cNvGraphicFramePr>
          <p:nvPr>
            <p:extLst>
              <p:ext uri="{D42A27DB-BD31-4B8C-83A1-F6EECF244321}">
                <p14:modId xmlns:p14="http://schemas.microsoft.com/office/powerpoint/2010/main" val="3961005433"/>
              </p:ext>
            </p:extLst>
          </p:nvPr>
        </p:nvGraphicFramePr>
        <p:xfrm>
          <a:off x="935667" y="1884889"/>
          <a:ext cx="10515600" cy="4973111"/>
        </p:xfrm>
        <a:graphic>
          <a:graphicData uri="http://schemas.openxmlformats.org/drawingml/2006/table">
            <a:tbl>
              <a:tblPr/>
              <a:tblGrid>
                <a:gridCol w="1752600">
                  <a:extLst>
                    <a:ext uri="{9D8B030D-6E8A-4147-A177-3AD203B41FA5}">
                      <a16:colId xmlns:a16="http://schemas.microsoft.com/office/drawing/2014/main" val="4014959007"/>
                    </a:ext>
                  </a:extLst>
                </a:gridCol>
                <a:gridCol w="1752600">
                  <a:extLst>
                    <a:ext uri="{9D8B030D-6E8A-4147-A177-3AD203B41FA5}">
                      <a16:colId xmlns:a16="http://schemas.microsoft.com/office/drawing/2014/main" val="1252544304"/>
                    </a:ext>
                  </a:extLst>
                </a:gridCol>
                <a:gridCol w="1752600">
                  <a:extLst>
                    <a:ext uri="{9D8B030D-6E8A-4147-A177-3AD203B41FA5}">
                      <a16:colId xmlns:a16="http://schemas.microsoft.com/office/drawing/2014/main" val="4179735687"/>
                    </a:ext>
                  </a:extLst>
                </a:gridCol>
                <a:gridCol w="1752600">
                  <a:extLst>
                    <a:ext uri="{9D8B030D-6E8A-4147-A177-3AD203B41FA5}">
                      <a16:colId xmlns:a16="http://schemas.microsoft.com/office/drawing/2014/main" val="3703851570"/>
                    </a:ext>
                  </a:extLst>
                </a:gridCol>
                <a:gridCol w="1752600">
                  <a:extLst>
                    <a:ext uri="{9D8B030D-6E8A-4147-A177-3AD203B41FA5}">
                      <a16:colId xmlns:a16="http://schemas.microsoft.com/office/drawing/2014/main" val="1929236020"/>
                    </a:ext>
                  </a:extLst>
                </a:gridCol>
                <a:gridCol w="1752600">
                  <a:extLst>
                    <a:ext uri="{9D8B030D-6E8A-4147-A177-3AD203B41FA5}">
                      <a16:colId xmlns:a16="http://schemas.microsoft.com/office/drawing/2014/main" val="3431378787"/>
                    </a:ext>
                  </a:extLst>
                </a:gridCol>
              </a:tblGrid>
              <a:tr h="809551">
                <a:tc>
                  <a:txBody>
                    <a:bodyPr/>
                    <a:lstStyle/>
                    <a:p>
                      <a:pPr algn="ctr"/>
                      <a:r>
                        <a:rPr lang="en-US" sz="2400" b="1" dirty="0">
                          <a:effectLst/>
                        </a:rPr>
                        <a:t>ROLL</a:t>
                      </a:r>
                    </a:p>
                  </a:txBody>
                  <a:tcPr marL="50597" marR="50597" marT="25298" marB="25298" anchor="ctr">
                    <a:lnL>
                      <a:noFill/>
                    </a:lnL>
                    <a:lnR>
                      <a:noFill/>
                    </a:lnR>
                    <a:lnT>
                      <a:noFill/>
                    </a:lnT>
                    <a:lnB>
                      <a:noFill/>
                    </a:lnB>
                    <a:solidFill>
                      <a:srgbClr val="FAFBFC"/>
                    </a:solidFill>
                  </a:tcPr>
                </a:tc>
                <a:tc>
                  <a:txBody>
                    <a:bodyPr/>
                    <a:lstStyle/>
                    <a:p>
                      <a:pPr algn="ctr"/>
                      <a:r>
                        <a:rPr lang="en-US" sz="2400" b="1">
                          <a:effectLst/>
                        </a:rPr>
                        <a:t>NAME</a:t>
                      </a:r>
                    </a:p>
                  </a:txBody>
                  <a:tcPr marL="50597" marR="50597" marT="25298" marB="25298" anchor="ctr">
                    <a:lnL>
                      <a:noFill/>
                    </a:lnL>
                    <a:lnR>
                      <a:noFill/>
                    </a:lnR>
                    <a:lnT>
                      <a:noFill/>
                    </a:lnT>
                    <a:lnB>
                      <a:noFill/>
                    </a:lnB>
                    <a:solidFill>
                      <a:srgbClr val="FAFBFC"/>
                    </a:solidFill>
                  </a:tcPr>
                </a:tc>
                <a:tc>
                  <a:txBody>
                    <a:bodyPr/>
                    <a:lstStyle/>
                    <a:p>
                      <a:pPr algn="ctr"/>
                      <a:r>
                        <a:rPr lang="en-US" sz="2400" b="1" dirty="0">
                          <a:effectLst/>
                        </a:rPr>
                        <a:t>AGE</a:t>
                      </a:r>
                    </a:p>
                  </a:txBody>
                  <a:tcPr marL="50597" marR="50597" marT="25298" marB="25298" anchor="ctr">
                    <a:lnL>
                      <a:noFill/>
                    </a:lnL>
                    <a:lnR>
                      <a:noFill/>
                    </a:lnR>
                    <a:lnT>
                      <a:noFill/>
                    </a:lnT>
                    <a:lnB>
                      <a:noFill/>
                    </a:lnB>
                    <a:solidFill>
                      <a:srgbClr val="FAFBFC"/>
                    </a:solidFill>
                  </a:tcPr>
                </a:tc>
                <a:tc>
                  <a:txBody>
                    <a:bodyPr/>
                    <a:lstStyle/>
                    <a:p>
                      <a:pPr algn="ctr"/>
                      <a:r>
                        <a:rPr lang="en-US" sz="2400" b="1" dirty="0">
                          <a:effectLst/>
                        </a:rPr>
                        <a:t>EMPLOYEE_NO</a:t>
                      </a:r>
                    </a:p>
                  </a:txBody>
                  <a:tcPr marL="50597" marR="50597" marT="25298" marB="25298" anchor="ctr">
                    <a:lnL>
                      <a:noFill/>
                    </a:lnL>
                    <a:lnR>
                      <a:noFill/>
                    </a:lnR>
                    <a:lnT>
                      <a:noFill/>
                    </a:lnT>
                    <a:lnB>
                      <a:noFill/>
                    </a:lnB>
                    <a:solidFill>
                      <a:srgbClr val="FAFBFC"/>
                    </a:solidFill>
                  </a:tcPr>
                </a:tc>
                <a:tc>
                  <a:txBody>
                    <a:bodyPr/>
                    <a:lstStyle/>
                    <a:p>
                      <a:pPr algn="ctr"/>
                      <a:r>
                        <a:rPr lang="en-US" sz="2400" b="1" dirty="0">
                          <a:effectLst/>
                        </a:rPr>
                        <a:t>NAME</a:t>
                      </a:r>
                    </a:p>
                  </a:txBody>
                  <a:tcPr marL="50597" marR="50597" marT="25298" marB="25298" anchor="ctr">
                    <a:lnL>
                      <a:noFill/>
                    </a:lnL>
                    <a:lnR>
                      <a:noFill/>
                    </a:lnR>
                    <a:lnT>
                      <a:noFill/>
                    </a:lnT>
                    <a:lnB>
                      <a:noFill/>
                    </a:lnB>
                    <a:solidFill>
                      <a:srgbClr val="FAFBFC"/>
                    </a:solidFill>
                  </a:tcPr>
                </a:tc>
                <a:tc>
                  <a:txBody>
                    <a:bodyPr/>
                    <a:lstStyle/>
                    <a:p>
                      <a:pPr algn="ctr"/>
                      <a:r>
                        <a:rPr lang="en-US" sz="2400" b="1" dirty="0">
                          <a:effectLst/>
                        </a:rPr>
                        <a:t>AGE</a:t>
                      </a:r>
                    </a:p>
                  </a:txBody>
                  <a:tcPr marL="50597" marR="50597" marT="25298" marB="25298" anchor="ctr">
                    <a:lnL>
                      <a:noFill/>
                    </a:lnL>
                    <a:lnR>
                      <a:noFill/>
                    </a:lnR>
                    <a:lnT>
                      <a:noFill/>
                    </a:lnT>
                    <a:lnB>
                      <a:noFill/>
                    </a:lnB>
                    <a:solidFill>
                      <a:srgbClr val="FAFBFC"/>
                    </a:solidFill>
                  </a:tcPr>
                </a:tc>
                <a:extLst>
                  <a:ext uri="{0D108BD9-81ED-4DB2-BD59-A6C34878D82A}">
                    <a16:rowId xmlns:a16="http://schemas.microsoft.com/office/drawing/2014/main" val="421487160"/>
                  </a:ext>
                </a:extLst>
              </a:tr>
              <a:tr h="354179">
                <a:tc>
                  <a:txBody>
                    <a:bodyPr/>
                    <a:lstStyle/>
                    <a:p>
                      <a:pPr algn="ctr"/>
                      <a:r>
                        <a:rPr lang="en-US" sz="2400">
                          <a:effectLst/>
                        </a:rPr>
                        <a:t>1</a:t>
                      </a:r>
                    </a:p>
                  </a:txBody>
                  <a:tcPr marL="50597" marR="50597" marT="25298" marB="25298" anchor="ctr">
                    <a:lnL>
                      <a:noFill/>
                    </a:lnL>
                    <a:lnR>
                      <a:noFill/>
                    </a:lnR>
                    <a:lnT>
                      <a:noFill/>
                    </a:lnT>
                    <a:lnB>
                      <a:noFill/>
                    </a:lnB>
                    <a:solidFill>
                      <a:srgbClr val="FAFBFC"/>
                    </a:solidFill>
                  </a:tcPr>
                </a:tc>
                <a:tc>
                  <a:txBody>
                    <a:bodyPr/>
                    <a:lstStyle/>
                    <a:p>
                      <a:pPr algn="ctr"/>
                      <a:r>
                        <a:rPr lang="en-US" sz="2400">
                          <a:effectLst/>
                        </a:rPr>
                        <a:t>Aman</a:t>
                      </a:r>
                    </a:p>
                  </a:txBody>
                  <a:tcPr marL="50597" marR="50597" marT="25298" marB="25298" anchor="ctr">
                    <a:lnL>
                      <a:noFill/>
                    </a:lnL>
                    <a:lnR>
                      <a:noFill/>
                    </a:lnR>
                    <a:lnT>
                      <a:noFill/>
                    </a:lnT>
                    <a:lnB>
                      <a:noFill/>
                    </a:lnB>
                    <a:solidFill>
                      <a:srgbClr val="FAFBFC"/>
                    </a:solidFill>
                  </a:tcPr>
                </a:tc>
                <a:tc>
                  <a:txBody>
                    <a:bodyPr/>
                    <a:lstStyle/>
                    <a:p>
                      <a:pPr algn="ctr"/>
                      <a:r>
                        <a:rPr lang="en-US" sz="2400" dirty="0">
                          <a:effectLst/>
                        </a:rPr>
                        <a:t>20</a:t>
                      </a:r>
                    </a:p>
                  </a:txBody>
                  <a:tcPr marL="50597" marR="50597" marT="25298" marB="25298" anchor="ctr">
                    <a:lnL>
                      <a:noFill/>
                    </a:lnL>
                    <a:lnR>
                      <a:noFill/>
                    </a:lnR>
                    <a:lnT>
                      <a:noFill/>
                    </a:lnT>
                    <a:lnB>
                      <a:noFill/>
                    </a:lnB>
                    <a:solidFill>
                      <a:srgbClr val="FAFBFC"/>
                    </a:solidFill>
                  </a:tcPr>
                </a:tc>
                <a:tc>
                  <a:txBody>
                    <a:bodyPr/>
                    <a:lstStyle/>
                    <a:p>
                      <a:pPr algn="ctr"/>
                      <a:r>
                        <a:rPr lang="en-US" sz="2400">
                          <a:effectLst/>
                        </a:rPr>
                        <a:t>E-1</a:t>
                      </a:r>
                    </a:p>
                  </a:txBody>
                  <a:tcPr marL="50597" marR="50597" marT="25298" marB="25298" anchor="ctr">
                    <a:lnL>
                      <a:noFill/>
                    </a:lnL>
                    <a:lnR>
                      <a:noFill/>
                    </a:lnR>
                    <a:lnT>
                      <a:noFill/>
                    </a:lnT>
                    <a:lnB>
                      <a:noFill/>
                    </a:lnB>
                    <a:solidFill>
                      <a:srgbClr val="FAFBFC"/>
                    </a:solidFill>
                  </a:tcPr>
                </a:tc>
                <a:tc>
                  <a:txBody>
                    <a:bodyPr/>
                    <a:lstStyle/>
                    <a:p>
                      <a:pPr algn="ctr"/>
                      <a:r>
                        <a:rPr lang="en-US" sz="2400">
                          <a:effectLst/>
                        </a:rPr>
                        <a:t>Anant</a:t>
                      </a:r>
                    </a:p>
                  </a:txBody>
                  <a:tcPr marL="50597" marR="50597" marT="25298" marB="25298" anchor="ctr">
                    <a:lnL>
                      <a:noFill/>
                    </a:lnL>
                    <a:lnR>
                      <a:noFill/>
                    </a:lnR>
                    <a:lnT>
                      <a:noFill/>
                    </a:lnT>
                    <a:lnB>
                      <a:noFill/>
                    </a:lnB>
                    <a:solidFill>
                      <a:srgbClr val="FAFBFC"/>
                    </a:solidFill>
                  </a:tcPr>
                </a:tc>
                <a:tc>
                  <a:txBody>
                    <a:bodyPr/>
                    <a:lstStyle/>
                    <a:p>
                      <a:pPr algn="ctr"/>
                      <a:r>
                        <a:rPr lang="en-US" sz="2400">
                          <a:effectLst/>
                        </a:rPr>
                        <a:t>20</a:t>
                      </a:r>
                    </a:p>
                  </a:txBody>
                  <a:tcPr marL="50597" marR="50597" marT="25298" marB="25298" anchor="ctr">
                    <a:lnL>
                      <a:noFill/>
                    </a:lnL>
                    <a:lnR>
                      <a:noFill/>
                    </a:lnR>
                    <a:lnT>
                      <a:noFill/>
                    </a:lnT>
                    <a:lnB>
                      <a:noFill/>
                    </a:lnB>
                    <a:solidFill>
                      <a:srgbClr val="FAFBFC"/>
                    </a:solidFill>
                  </a:tcPr>
                </a:tc>
                <a:extLst>
                  <a:ext uri="{0D108BD9-81ED-4DB2-BD59-A6C34878D82A}">
                    <a16:rowId xmlns:a16="http://schemas.microsoft.com/office/drawing/2014/main" val="3940971689"/>
                  </a:ext>
                </a:extLst>
              </a:tr>
              <a:tr h="354179">
                <a:tc>
                  <a:txBody>
                    <a:bodyPr/>
                    <a:lstStyle/>
                    <a:p>
                      <a:pPr algn="ctr"/>
                      <a:r>
                        <a:rPr lang="en-US" sz="2400">
                          <a:effectLst/>
                        </a:rPr>
                        <a:t>1</a:t>
                      </a:r>
                    </a:p>
                  </a:txBody>
                  <a:tcPr marL="50597" marR="50597" marT="25298" marB="25298" anchor="ctr">
                    <a:lnL>
                      <a:noFill/>
                    </a:lnL>
                    <a:lnR>
                      <a:noFill/>
                    </a:lnR>
                    <a:lnT>
                      <a:noFill/>
                    </a:lnT>
                    <a:lnB>
                      <a:noFill/>
                    </a:lnB>
                    <a:solidFill>
                      <a:srgbClr val="FAFBFC"/>
                    </a:solidFill>
                  </a:tcPr>
                </a:tc>
                <a:tc>
                  <a:txBody>
                    <a:bodyPr/>
                    <a:lstStyle/>
                    <a:p>
                      <a:pPr algn="ctr"/>
                      <a:r>
                        <a:rPr lang="en-US" sz="2400">
                          <a:effectLst/>
                        </a:rPr>
                        <a:t>Aman</a:t>
                      </a:r>
                    </a:p>
                  </a:txBody>
                  <a:tcPr marL="50597" marR="50597" marT="25298" marB="25298" anchor="ctr">
                    <a:lnL>
                      <a:noFill/>
                    </a:lnL>
                    <a:lnR>
                      <a:noFill/>
                    </a:lnR>
                    <a:lnT>
                      <a:noFill/>
                    </a:lnT>
                    <a:lnB>
                      <a:noFill/>
                    </a:lnB>
                    <a:solidFill>
                      <a:srgbClr val="FAFBFC"/>
                    </a:solidFill>
                  </a:tcPr>
                </a:tc>
                <a:tc>
                  <a:txBody>
                    <a:bodyPr/>
                    <a:lstStyle/>
                    <a:p>
                      <a:pPr algn="ctr"/>
                      <a:r>
                        <a:rPr lang="en-US" sz="2400" dirty="0">
                          <a:effectLst/>
                        </a:rPr>
                        <a:t>20</a:t>
                      </a:r>
                    </a:p>
                  </a:txBody>
                  <a:tcPr marL="50597" marR="50597" marT="25298" marB="25298" anchor="ctr">
                    <a:lnL>
                      <a:noFill/>
                    </a:lnL>
                    <a:lnR>
                      <a:noFill/>
                    </a:lnR>
                    <a:lnT>
                      <a:noFill/>
                    </a:lnT>
                    <a:lnB>
                      <a:noFill/>
                    </a:lnB>
                    <a:solidFill>
                      <a:srgbClr val="FAFBFC"/>
                    </a:solidFill>
                  </a:tcPr>
                </a:tc>
                <a:tc>
                  <a:txBody>
                    <a:bodyPr/>
                    <a:lstStyle/>
                    <a:p>
                      <a:pPr algn="ctr"/>
                      <a:r>
                        <a:rPr lang="en-US" sz="2400">
                          <a:effectLst/>
                        </a:rPr>
                        <a:t>E-2</a:t>
                      </a:r>
                    </a:p>
                  </a:txBody>
                  <a:tcPr marL="50597" marR="50597" marT="25298" marB="25298" anchor="ctr">
                    <a:lnL>
                      <a:noFill/>
                    </a:lnL>
                    <a:lnR>
                      <a:noFill/>
                    </a:lnR>
                    <a:lnT>
                      <a:noFill/>
                    </a:lnT>
                    <a:lnB>
                      <a:noFill/>
                    </a:lnB>
                    <a:solidFill>
                      <a:srgbClr val="FAFBFC"/>
                    </a:solidFill>
                  </a:tcPr>
                </a:tc>
                <a:tc>
                  <a:txBody>
                    <a:bodyPr/>
                    <a:lstStyle/>
                    <a:p>
                      <a:pPr algn="ctr"/>
                      <a:r>
                        <a:rPr lang="en-US" sz="2400">
                          <a:effectLst/>
                        </a:rPr>
                        <a:t>Ashish</a:t>
                      </a:r>
                    </a:p>
                  </a:txBody>
                  <a:tcPr marL="50597" marR="50597" marT="25298" marB="25298" anchor="ctr">
                    <a:lnL>
                      <a:noFill/>
                    </a:lnL>
                    <a:lnR>
                      <a:noFill/>
                    </a:lnR>
                    <a:lnT>
                      <a:noFill/>
                    </a:lnT>
                    <a:lnB>
                      <a:noFill/>
                    </a:lnB>
                    <a:solidFill>
                      <a:srgbClr val="FAFBFC"/>
                    </a:solidFill>
                  </a:tcPr>
                </a:tc>
                <a:tc>
                  <a:txBody>
                    <a:bodyPr/>
                    <a:lstStyle/>
                    <a:p>
                      <a:pPr algn="ctr"/>
                      <a:r>
                        <a:rPr lang="en-US" sz="2400">
                          <a:effectLst/>
                        </a:rPr>
                        <a:t>23</a:t>
                      </a:r>
                    </a:p>
                  </a:txBody>
                  <a:tcPr marL="50597" marR="50597" marT="25298" marB="25298" anchor="ctr">
                    <a:lnL>
                      <a:noFill/>
                    </a:lnL>
                    <a:lnR>
                      <a:noFill/>
                    </a:lnR>
                    <a:lnT>
                      <a:noFill/>
                    </a:lnT>
                    <a:lnB>
                      <a:noFill/>
                    </a:lnB>
                    <a:solidFill>
                      <a:srgbClr val="FAFBFC"/>
                    </a:solidFill>
                  </a:tcPr>
                </a:tc>
                <a:extLst>
                  <a:ext uri="{0D108BD9-81ED-4DB2-BD59-A6C34878D82A}">
                    <a16:rowId xmlns:a16="http://schemas.microsoft.com/office/drawing/2014/main" val="4025156636"/>
                  </a:ext>
                </a:extLst>
              </a:tr>
              <a:tr h="354179">
                <a:tc>
                  <a:txBody>
                    <a:bodyPr/>
                    <a:lstStyle/>
                    <a:p>
                      <a:pPr algn="ctr"/>
                      <a:r>
                        <a:rPr lang="en-US" sz="2400">
                          <a:effectLst/>
                        </a:rPr>
                        <a:t>1</a:t>
                      </a:r>
                    </a:p>
                  </a:txBody>
                  <a:tcPr marL="50597" marR="50597" marT="25298" marB="25298" anchor="ctr">
                    <a:lnL>
                      <a:noFill/>
                    </a:lnL>
                    <a:lnR>
                      <a:noFill/>
                    </a:lnR>
                    <a:lnT>
                      <a:noFill/>
                    </a:lnT>
                    <a:lnB>
                      <a:noFill/>
                    </a:lnB>
                    <a:solidFill>
                      <a:srgbClr val="FAFBFC"/>
                    </a:solidFill>
                  </a:tcPr>
                </a:tc>
                <a:tc>
                  <a:txBody>
                    <a:bodyPr/>
                    <a:lstStyle/>
                    <a:p>
                      <a:pPr algn="ctr"/>
                      <a:r>
                        <a:rPr lang="en-US" sz="2400">
                          <a:effectLst/>
                        </a:rPr>
                        <a:t>Aman</a:t>
                      </a:r>
                    </a:p>
                  </a:txBody>
                  <a:tcPr marL="50597" marR="50597" marT="25298" marB="25298" anchor="ctr">
                    <a:lnL>
                      <a:noFill/>
                    </a:lnL>
                    <a:lnR>
                      <a:noFill/>
                    </a:lnR>
                    <a:lnT>
                      <a:noFill/>
                    </a:lnT>
                    <a:lnB>
                      <a:noFill/>
                    </a:lnB>
                    <a:solidFill>
                      <a:srgbClr val="FAFBFC"/>
                    </a:solidFill>
                  </a:tcPr>
                </a:tc>
                <a:tc>
                  <a:txBody>
                    <a:bodyPr/>
                    <a:lstStyle/>
                    <a:p>
                      <a:pPr algn="ctr"/>
                      <a:r>
                        <a:rPr lang="en-US" sz="2400">
                          <a:effectLst/>
                        </a:rPr>
                        <a:t>20</a:t>
                      </a:r>
                    </a:p>
                  </a:txBody>
                  <a:tcPr marL="50597" marR="50597" marT="25298" marB="25298" anchor="ctr">
                    <a:lnL>
                      <a:noFill/>
                    </a:lnL>
                    <a:lnR>
                      <a:noFill/>
                    </a:lnR>
                    <a:lnT>
                      <a:noFill/>
                    </a:lnT>
                    <a:lnB>
                      <a:noFill/>
                    </a:lnB>
                    <a:solidFill>
                      <a:srgbClr val="FAFBFC"/>
                    </a:solidFill>
                  </a:tcPr>
                </a:tc>
                <a:tc>
                  <a:txBody>
                    <a:bodyPr/>
                    <a:lstStyle/>
                    <a:p>
                      <a:pPr algn="ctr"/>
                      <a:r>
                        <a:rPr lang="en-US" sz="2400">
                          <a:effectLst/>
                        </a:rPr>
                        <a:t>E-3</a:t>
                      </a:r>
                    </a:p>
                  </a:txBody>
                  <a:tcPr marL="50597" marR="50597" marT="25298" marB="25298" anchor="ctr">
                    <a:lnL>
                      <a:noFill/>
                    </a:lnL>
                    <a:lnR>
                      <a:noFill/>
                    </a:lnR>
                    <a:lnT>
                      <a:noFill/>
                    </a:lnT>
                    <a:lnB>
                      <a:noFill/>
                    </a:lnB>
                    <a:solidFill>
                      <a:srgbClr val="FAFBFC"/>
                    </a:solidFill>
                  </a:tcPr>
                </a:tc>
                <a:tc>
                  <a:txBody>
                    <a:bodyPr/>
                    <a:lstStyle/>
                    <a:p>
                      <a:pPr algn="ctr"/>
                      <a:r>
                        <a:rPr lang="en-US" sz="2400">
                          <a:effectLst/>
                        </a:rPr>
                        <a:t>Baljeet</a:t>
                      </a:r>
                    </a:p>
                  </a:txBody>
                  <a:tcPr marL="50597" marR="50597" marT="25298" marB="25298" anchor="ctr">
                    <a:lnL>
                      <a:noFill/>
                    </a:lnL>
                    <a:lnR>
                      <a:noFill/>
                    </a:lnR>
                    <a:lnT>
                      <a:noFill/>
                    </a:lnT>
                    <a:lnB>
                      <a:noFill/>
                    </a:lnB>
                    <a:solidFill>
                      <a:srgbClr val="FAFBFC"/>
                    </a:solidFill>
                  </a:tcPr>
                </a:tc>
                <a:tc>
                  <a:txBody>
                    <a:bodyPr/>
                    <a:lstStyle/>
                    <a:p>
                      <a:pPr algn="ctr"/>
                      <a:r>
                        <a:rPr lang="en-US" sz="2400">
                          <a:effectLst/>
                        </a:rPr>
                        <a:t>25</a:t>
                      </a:r>
                    </a:p>
                  </a:txBody>
                  <a:tcPr marL="50597" marR="50597" marT="25298" marB="25298" anchor="ctr">
                    <a:lnL>
                      <a:noFill/>
                    </a:lnL>
                    <a:lnR>
                      <a:noFill/>
                    </a:lnR>
                    <a:lnT>
                      <a:noFill/>
                    </a:lnT>
                    <a:lnB>
                      <a:noFill/>
                    </a:lnB>
                    <a:solidFill>
                      <a:srgbClr val="FAFBFC"/>
                    </a:solidFill>
                  </a:tcPr>
                </a:tc>
                <a:extLst>
                  <a:ext uri="{0D108BD9-81ED-4DB2-BD59-A6C34878D82A}">
                    <a16:rowId xmlns:a16="http://schemas.microsoft.com/office/drawing/2014/main" val="3405501410"/>
                  </a:ext>
                </a:extLst>
              </a:tr>
              <a:tr h="354179">
                <a:tc>
                  <a:txBody>
                    <a:bodyPr/>
                    <a:lstStyle/>
                    <a:p>
                      <a:pPr algn="ctr"/>
                      <a:r>
                        <a:rPr lang="en-US" sz="2400">
                          <a:effectLst/>
                        </a:rPr>
                        <a:t>1</a:t>
                      </a:r>
                    </a:p>
                  </a:txBody>
                  <a:tcPr marL="50597" marR="50597" marT="25298" marB="25298" anchor="ctr">
                    <a:lnL>
                      <a:noFill/>
                    </a:lnL>
                    <a:lnR>
                      <a:noFill/>
                    </a:lnR>
                    <a:lnT>
                      <a:noFill/>
                    </a:lnT>
                    <a:lnB>
                      <a:noFill/>
                    </a:lnB>
                    <a:solidFill>
                      <a:srgbClr val="FAFBFC"/>
                    </a:solidFill>
                  </a:tcPr>
                </a:tc>
                <a:tc>
                  <a:txBody>
                    <a:bodyPr/>
                    <a:lstStyle/>
                    <a:p>
                      <a:pPr algn="ctr"/>
                      <a:r>
                        <a:rPr lang="en-US" sz="2400">
                          <a:effectLst/>
                        </a:rPr>
                        <a:t>Aman</a:t>
                      </a:r>
                    </a:p>
                  </a:txBody>
                  <a:tcPr marL="50597" marR="50597" marT="25298" marB="25298" anchor="ctr">
                    <a:lnL>
                      <a:noFill/>
                    </a:lnL>
                    <a:lnR>
                      <a:noFill/>
                    </a:lnR>
                    <a:lnT>
                      <a:noFill/>
                    </a:lnT>
                    <a:lnB>
                      <a:noFill/>
                    </a:lnB>
                    <a:solidFill>
                      <a:srgbClr val="FAFBFC"/>
                    </a:solidFill>
                  </a:tcPr>
                </a:tc>
                <a:tc>
                  <a:txBody>
                    <a:bodyPr/>
                    <a:lstStyle/>
                    <a:p>
                      <a:pPr algn="ctr"/>
                      <a:r>
                        <a:rPr lang="en-US" sz="2400">
                          <a:effectLst/>
                        </a:rPr>
                        <a:t>20</a:t>
                      </a:r>
                    </a:p>
                  </a:txBody>
                  <a:tcPr marL="50597" marR="50597" marT="25298" marB="25298" anchor="ctr">
                    <a:lnL>
                      <a:noFill/>
                    </a:lnL>
                    <a:lnR>
                      <a:noFill/>
                    </a:lnR>
                    <a:lnT>
                      <a:noFill/>
                    </a:lnT>
                    <a:lnB>
                      <a:noFill/>
                    </a:lnB>
                    <a:solidFill>
                      <a:srgbClr val="FAFBFC"/>
                    </a:solidFill>
                  </a:tcPr>
                </a:tc>
                <a:tc>
                  <a:txBody>
                    <a:bodyPr/>
                    <a:lstStyle/>
                    <a:p>
                      <a:pPr algn="ctr"/>
                      <a:r>
                        <a:rPr lang="en-US" sz="2400">
                          <a:effectLst/>
                        </a:rPr>
                        <a:t>E-4</a:t>
                      </a:r>
                    </a:p>
                  </a:txBody>
                  <a:tcPr marL="50597" marR="50597" marT="25298" marB="25298" anchor="ctr">
                    <a:lnL>
                      <a:noFill/>
                    </a:lnL>
                    <a:lnR>
                      <a:noFill/>
                    </a:lnR>
                    <a:lnT>
                      <a:noFill/>
                    </a:lnT>
                    <a:lnB>
                      <a:noFill/>
                    </a:lnB>
                    <a:solidFill>
                      <a:srgbClr val="FAFBFC"/>
                    </a:solidFill>
                  </a:tcPr>
                </a:tc>
                <a:tc>
                  <a:txBody>
                    <a:bodyPr/>
                    <a:lstStyle/>
                    <a:p>
                      <a:pPr algn="ctr"/>
                      <a:r>
                        <a:rPr lang="en-US" sz="2400">
                          <a:effectLst/>
                        </a:rPr>
                        <a:t>Harsh</a:t>
                      </a:r>
                    </a:p>
                  </a:txBody>
                  <a:tcPr marL="50597" marR="50597" marT="25298" marB="25298" anchor="ctr">
                    <a:lnL>
                      <a:noFill/>
                    </a:lnL>
                    <a:lnR>
                      <a:noFill/>
                    </a:lnR>
                    <a:lnT>
                      <a:noFill/>
                    </a:lnT>
                    <a:lnB>
                      <a:noFill/>
                    </a:lnB>
                    <a:solidFill>
                      <a:srgbClr val="FAFBFC"/>
                    </a:solidFill>
                  </a:tcPr>
                </a:tc>
                <a:tc>
                  <a:txBody>
                    <a:bodyPr/>
                    <a:lstStyle/>
                    <a:p>
                      <a:pPr algn="ctr"/>
                      <a:r>
                        <a:rPr lang="en-US" sz="2400">
                          <a:effectLst/>
                        </a:rPr>
                        <a:t>20</a:t>
                      </a:r>
                    </a:p>
                  </a:txBody>
                  <a:tcPr marL="50597" marR="50597" marT="25298" marB="25298" anchor="ctr">
                    <a:lnL>
                      <a:noFill/>
                    </a:lnL>
                    <a:lnR>
                      <a:noFill/>
                    </a:lnR>
                    <a:lnT>
                      <a:noFill/>
                    </a:lnT>
                    <a:lnB>
                      <a:noFill/>
                    </a:lnB>
                    <a:solidFill>
                      <a:srgbClr val="FAFBFC"/>
                    </a:solidFill>
                  </a:tcPr>
                </a:tc>
                <a:extLst>
                  <a:ext uri="{0D108BD9-81ED-4DB2-BD59-A6C34878D82A}">
                    <a16:rowId xmlns:a16="http://schemas.microsoft.com/office/drawing/2014/main" val="1350115704"/>
                  </a:ext>
                </a:extLst>
              </a:tr>
              <a:tr h="354179">
                <a:tc>
                  <a:txBody>
                    <a:bodyPr/>
                    <a:lstStyle/>
                    <a:p>
                      <a:pPr algn="ctr"/>
                      <a:r>
                        <a:rPr lang="en-US" sz="2400">
                          <a:effectLst/>
                        </a:rPr>
                        <a:t>1</a:t>
                      </a:r>
                    </a:p>
                  </a:txBody>
                  <a:tcPr marL="50597" marR="50597" marT="25298" marB="25298" anchor="ctr">
                    <a:lnL>
                      <a:noFill/>
                    </a:lnL>
                    <a:lnR>
                      <a:noFill/>
                    </a:lnR>
                    <a:lnT>
                      <a:noFill/>
                    </a:lnT>
                    <a:lnB>
                      <a:noFill/>
                    </a:lnB>
                    <a:solidFill>
                      <a:srgbClr val="FAFBFC"/>
                    </a:solidFill>
                  </a:tcPr>
                </a:tc>
                <a:tc>
                  <a:txBody>
                    <a:bodyPr/>
                    <a:lstStyle/>
                    <a:p>
                      <a:pPr algn="ctr"/>
                      <a:r>
                        <a:rPr lang="en-US" sz="2400">
                          <a:effectLst/>
                        </a:rPr>
                        <a:t>Aman</a:t>
                      </a:r>
                    </a:p>
                  </a:txBody>
                  <a:tcPr marL="50597" marR="50597" marT="25298" marB="25298" anchor="ctr">
                    <a:lnL>
                      <a:noFill/>
                    </a:lnL>
                    <a:lnR>
                      <a:noFill/>
                    </a:lnR>
                    <a:lnT>
                      <a:noFill/>
                    </a:lnT>
                    <a:lnB>
                      <a:noFill/>
                    </a:lnB>
                    <a:solidFill>
                      <a:srgbClr val="FAFBFC"/>
                    </a:solidFill>
                  </a:tcPr>
                </a:tc>
                <a:tc>
                  <a:txBody>
                    <a:bodyPr/>
                    <a:lstStyle/>
                    <a:p>
                      <a:pPr algn="ctr"/>
                      <a:r>
                        <a:rPr lang="en-US" sz="2400">
                          <a:effectLst/>
                        </a:rPr>
                        <a:t>20</a:t>
                      </a:r>
                    </a:p>
                  </a:txBody>
                  <a:tcPr marL="50597" marR="50597" marT="25298" marB="25298" anchor="ctr">
                    <a:lnL>
                      <a:noFill/>
                    </a:lnL>
                    <a:lnR>
                      <a:noFill/>
                    </a:lnR>
                    <a:lnT>
                      <a:noFill/>
                    </a:lnT>
                    <a:lnB>
                      <a:noFill/>
                    </a:lnB>
                    <a:solidFill>
                      <a:srgbClr val="FAFBFC"/>
                    </a:solidFill>
                  </a:tcPr>
                </a:tc>
                <a:tc>
                  <a:txBody>
                    <a:bodyPr/>
                    <a:lstStyle/>
                    <a:p>
                      <a:pPr algn="ctr"/>
                      <a:r>
                        <a:rPr lang="en-US" sz="2400">
                          <a:effectLst/>
                        </a:rPr>
                        <a:t>E-5</a:t>
                      </a:r>
                    </a:p>
                  </a:txBody>
                  <a:tcPr marL="50597" marR="50597" marT="25298" marB="25298" anchor="ctr">
                    <a:lnL>
                      <a:noFill/>
                    </a:lnL>
                    <a:lnR>
                      <a:noFill/>
                    </a:lnR>
                    <a:lnT>
                      <a:noFill/>
                    </a:lnT>
                    <a:lnB>
                      <a:noFill/>
                    </a:lnB>
                    <a:solidFill>
                      <a:srgbClr val="FAFBFC"/>
                    </a:solidFill>
                  </a:tcPr>
                </a:tc>
                <a:tc>
                  <a:txBody>
                    <a:bodyPr/>
                    <a:lstStyle/>
                    <a:p>
                      <a:pPr algn="ctr"/>
                      <a:r>
                        <a:rPr lang="en-US" sz="2400" dirty="0">
                          <a:effectLst/>
                        </a:rPr>
                        <a:t>Pranav</a:t>
                      </a:r>
                    </a:p>
                  </a:txBody>
                  <a:tcPr marL="50597" marR="50597" marT="25298" marB="25298" anchor="ctr">
                    <a:lnL>
                      <a:noFill/>
                    </a:lnL>
                    <a:lnR>
                      <a:noFill/>
                    </a:lnR>
                    <a:lnT>
                      <a:noFill/>
                    </a:lnT>
                    <a:lnB>
                      <a:noFill/>
                    </a:lnB>
                    <a:solidFill>
                      <a:srgbClr val="FAFBFC"/>
                    </a:solidFill>
                  </a:tcPr>
                </a:tc>
                <a:tc>
                  <a:txBody>
                    <a:bodyPr/>
                    <a:lstStyle/>
                    <a:p>
                      <a:pPr algn="ctr"/>
                      <a:r>
                        <a:rPr lang="en-US" sz="2400">
                          <a:effectLst/>
                        </a:rPr>
                        <a:t>22</a:t>
                      </a:r>
                    </a:p>
                  </a:txBody>
                  <a:tcPr marL="50597" marR="50597" marT="25298" marB="25298" anchor="ctr">
                    <a:lnL>
                      <a:noFill/>
                    </a:lnL>
                    <a:lnR>
                      <a:noFill/>
                    </a:lnR>
                    <a:lnT>
                      <a:noFill/>
                    </a:lnT>
                    <a:lnB>
                      <a:noFill/>
                    </a:lnB>
                    <a:solidFill>
                      <a:srgbClr val="FAFBFC"/>
                    </a:solidFill>
                  </a:tcPr>
                </a:tc>
                <a:extLst>
                  <a:ext uri="{0D108BD9-81ED-4DB2-BD59-A6C34878D82A}">
                    <a16:rowId xmlns:a16="http://schemas.microsoft.com/office/drawing/2014/main" val="1311890299"/>
                  </a:ext>
                </a:extLst>
              </a:tr>
              <a:tr h="354179">
                <a:tc>
                  <a:txBody>
                    <a:bodyPr/>
                    <a:lstStyle/>
                    <a:p>
                      <a:pPr algn="ctr"/>
                      <a:r>
                        <a:rPr lang="en-US" sz="2400">
                          <a:effectLst/>
                        </a:rPr>
                        <a:t>2</a:t>
                      </a:r>
                    </a:p>
                  </a:txBody>
                  <a:tcPr marL="50597" marR="50597" marT="25298" marB="25298" anchor="ctr">
                    <a:lnL>
                      <a:noFill/>
                    </a:lnL>
                    <a:lnR>
                      <a:noFill/>
                    </a:lnR>
                    <a:lnT>
                      <a:noFill/>
                    </a:lnT>
                    <a:lnB>
                      <a:noFill/>
                    </a:lnB>
                    <a:solidFill>
                      <a:srgbClr val="FAFBFC"/>
                    </a:solidFill>
                  </a:tcPr>
                </a:tc>
                <a:tc>
                  <a:txBody>
                    <a:bodyPr/>
                    <a:lstStyle/>
                    <a:p>
                      <a:pPr algn="ctr"/>
                      <a:r>
                        <a:rPr lang="en-US" sz="2400">
                          <a:effectLst/>
                        </a:rPr>
                        <a:t>Atul</a:t>
                      </a:r>
                    </a:p>
                  </a:txBody>
                  <a:tcPr marL="50597" marR="50597" marT="25298" marB="25298" anchor="ctr">
                    <a:lnL>
                      <a:noFill/>
                    </a:lnL>
                    <a:lnR>
                      <a:noFill/>
                    </a:lnR>
                    <a:lnT>
                      <a:noFill/>
                    </a:lnT>
                    <a:lnB>
                      <a:noFill/>
                    </a:lnB>
                    <a:solidFill>
                      <a:srgbClr val="FAFBFC"/>
                    </a:solidFill>
                  </a:tcPr>
                </a:tc>
                <a:tc>
                  <a:txBody>
                    <a:bodyPr/>
                    <a:lstStyle/>
                    <a:p>
                      <a:pPr algn="ctr"/>
                      <a:r>
                        <a:rPr lang="en-US" sz="2400">
                          <a:effectLst/>
                        </a:rPr>
                        <a:t>18</a:t>
                      </a:r>
                    </a:p>
                  </a:txBody>
                  <a:tcPr marL="50597" marR="50597" marT="25298" marB="25298" anchor="ctr">
                    <a:lnL>
                      <a:noFill/>
                    </a:lnL>
                    <a:lnR>
                      <a:noFill/>
                    </a:lnR>
                    <a:lnT>
                      <a:noFill/>
                    </a:lnT>
                    <a:lnB>
                      <a:noFill/>
                    </a:lnB>
                    <a:solidFill>
                      <a:srgbClr val="FAFBFC"/>
                    </a:solidFill>
                  </a:tcPr>
                </a:tc>
                <a:tc>
                  <a:txBody>
                    <a:bodyPr/>
                    <a:lstStyle/>
                    <a:p>
                      <a:pPr algn="ctr"/>
                      <a:r>
                        <a:rPr lang="en-US" sz="2400">
                          <a:effectLst/>
                        </a:rPr>
                        <a:t>E-1</a:t>
                      </a:r>
                    </a:p>
                  </a:txBody>
                  <a:tcPr marL="50597" marR="50597" marT="25298" marB="25298" anchor="ctr">
                    <a:lnL>
                      <a:noFill/>
                    </a:lnL>
                    <a:lnR>
                      <a:noFill/>
                    </a:lnR>
                    <a:lnT>
                      <a:noFill/>
                    </a:lnT>
                    <a:lnB>
                      <a:noFill/>
                    </a:lnB>
                    <a:solidFill>
                      <a:srgbClr val="FAFBFC"/>
                    </a:solidFill>
                  </a:tcPr>
                </a:tc>
                <a:tc>
                  <a:txBody>
                    <a:bodyPr/>
                    <a:lstStyle/>
                    <a:p>
                      <a:pPr algn="ctr"/>
                      <a:r>
                        <a:rPr lang="en-US" sz="2400">
                          <a:effectLst/>
                        </a:rPr>
                        <a:t>Anant</a:t>
                      </a:r>
                    </a:p>
                  </a:txBody>
                  <a:tcPr marL="50597" marR="50597" marT="25298" marB="25298" anchor="ctr">
                    <a:lnL>
                      <a:noFill/>
                    </a:lnL>
                    <a:lnR>
                      <a:noFill/>
                    </a:lnR>
                    <a:lnT>
                      <a:noFill/>
                    </a:lnT>
                    <a:lnB>
                      <a:noFill/>
                    </a:lnB>
                    <a:solidFill>
                      <a:srgbClr val="FAFBFC"/>
                    </a:solidFill>
                  </a:tcPr>
                </a:tc>
                <a:tc>
                  <a:txBody>
                    <a:bodyPr/>
                    <a:lstStyle/>
                    <a:p>
                      <a:pPr algn="ctr"/>
                      <a:r>
                        <a:rPr lang="en-US" sz="2400">
                          <a:effectLst/>
                        </a:rPr>
                        <a:t>20</a:t>
                      </a:r>
                    </a:p>
                  </a:txBody>
                  <a:tcPr marL="50597" marR="50597" marT="25298" marB="25298" anchor="ctr">
                    <a:lnL>
                      <a:noFill/>
                    </a:lnL>
                    <a:lnR>
                      <a:noFill/>
                    </a:lnR>
                    <a:lnT>
                      <a:noFill/>
                    </a:lnT>
                    <a:lnB>
                      <a:noFill/>
                    </a:lnB>
                    <a:solidFill>
                      <a:srgbClr val="FAFBFC"/>
                    </a:solidFill>
                  </a:tcPr>
                </a:tc>
                <a:extLst>
                  <a:ext uri="{0D108BD9-81ED-4DB2-BD59-A6C34878D82A}">
                    <a16:rowId xmlns:a16="http://schemas.microsoft.com/office/drawing/2014/main" val="294043071"/>
                  </a:ext>
                </a:extLst>
              </a:tr>
              <a:tr h="354179">
                <a:tc>
                  <a:txBody>
                    <a:bodyPr/>
                    <a:lstStyle/>
                    <a:p>
                      <a:pPr algn="ctr"/>
                      <a:r>
                        <a:rPr lang="en-US" sz="2400">
                          <a:effectLst/>
                        </a:rPr>
                        <a:t>2</a:t>
                      </a:r>
                    </a:p>
                  </a:txBody>
                  <a:tcPr marL="50597" marR="50597" marT="25298" marB="25298" anchor="ctr">
                    <a:lnL>
                      <a:noFill/>
                    </a:lnL>
                    <a:lnR>
                      <a:noFill/>
                    </a:lnR>
                    <a:lnT>
                      <a:noFill/>
                    </a:lnT>
                    <a:lnB>
                      <a:noFill/>
                    </a:lnB>
                    <a:solidFill>
                      <a:srgbClr val="FAFBFC"/>
                    </a:solidFill>
                  </a:tcPr>
                </a:tc>
                <a:tc>
                  <a:txBody>
                    <a:bodyPr/>
                    <a:lstStyle/>
                    <a:p>
                      <a:pPr algn="ctr"/>
                      <a:r>
                        <a:rPr lang="en-US" sz="2400">
                          <a:effectLst/>
                        </a:rPr>
                        <a:t>Atul</a:t>
                      </a:r>
                    </a:p>
                  </a:txBody>
                  <a:tcPr marL="50597" marR="50597" marT="25298" marB="25298" anchor="ctr">
                    <a:lnL>
                      <a:noFill/>
                    </a:lnL>
                    <a:lnR>
                      <a:noFill/>
                    </a:lnR>
                    <a:lnT>
                      <a:noFill/>
                    </a:lnT>
                    <a:lnB>
                      <a:noFill/>
                    </a:lnB>
                    <a:solidFill>
                      <a:srgbClr val="FAFBFC"/>
                    </a:solidFill>
                  </a:tcPr>
                </a:tc>
                <a:tc>
                  <a:txBody>
                    <a:bodyPr/>
                    <a:lstStyle/>
                    <a:p>
                      <a:pPr algn="ctr"/>
                      <a:r>
                        <a:rPr lang="en-US" sz="2400">
                          <a:effectLst/>
                        </a:rPr>
                        <a:t>18</a:t>
                      </a:r>
                    </a:p>
                  </a:txBody>
                  <a:tcPr marL="50597" marR="50597" marT="25298" marB="25298" anchor="ctr">
                    <a:lnL>
                      <a:noFill/>
                    </a:lnL>
                    <a:lnR>
                      <a:noFill/>
                    </a:lnR>
                    <a:lnT>
                      <a:noFill/>
                    </a:lnT>
                    <a:lnB>
                      <a:noFill/>
                    </a:lnB>
                    <a:solidFill>
                      <a:srgbClr val="FAFBFC"/>
                    </a:solidFill>
                  </a:tcPr>
                </a:tc>
                <a:tc>
                  <a:txBody>
                    <a:bodyPr/>
                    <a:lstStyle/>
                    <a:p>
                      <a:pPr algn="ctr"/>
                      <a:r>
                        <a:rPr lang="en-US" sz="2400">
                          <a:effectLst/>
                        </a:rPr>
                        <a:t>E-2</a:t>
                      </a:r>
                    </a:p>
                  </a:txBody>
                  <a:tcPr marL="50597" marR="50597" marT="25298" marB="25298" anchor="ctr">
                    <a:lnL>
                      <a:noFill/>
                    </a:lnL>
                    <a:lnR>
                      <a:noFill/>
                    </a:lnR>
                    <a:lnT>
                      <a:noFill/>
                    </a:lnT>
                    <a:lnB>
                      <a:noFill/>
                    </a:lnB>
                    <a:solidFill>
                      <a:srgbClr val="FAFBFC"/>
                    </a:solidFill>
                  </a:tcPr>
                </a:tc>
                <a:tc>
                  <a:txBody>
                    <a:bodyPr/>
                    <a:lstStyle/>
                    <a:p>
                      <a:pPr algn="ctr"/>
                      <a:r>
                        <a:rPr lang="en-US" sz="2400">
                          <a:effectLst/>
                        </a:rPr>
                        <a:t>Ashish</a:t>
                      </a:r>
                    </a:p>
                  </a:txBody>
                  <a:tcPr marL="50597" marR="50597" marT="25298" marB="25298" anchor="ctr">
                    <a:lnL>
                      <a:noFill/>
                    </a:lnL>
                    <a:lnR>
                      <a:noFill/>
                    </a:lnR>
                    <a:lnT>
                      <a:noFill/>
                    </a:lnT>
                    <a:lnB>
                      <a:noFill/>
                    </a:lnB>
                    <a:solidFill>
                      <a:srgbClr val="FAFBFC"/>
                    </a:solidFill>
                  </a:tcPr>
                </a:tc>
                <a:tc>
                  <a:txBody>
                    <a:bodyPr/>
                    <a:lstStyle/>
                    <a:p>
                      <a:pPr algn="ctr"/>
                      <a:r>
                        <a:rPr lang="en-US" sz="2400" dirty="0">
                          <a:effectLst/>
                        </a:rPr>
                        <a:t>23</a:t>
                      </a:r>
                    </a:p>
                  </a:txBody>
                  <a:tcPr marL="50597" marR="50597" marT="25298" marB="25298" anchor="ctr">
                    <a:lnL>
                      <a:noFill/>
                    </a:lnL>
                    <a:lnR>
                      <a:noFill/>
                    </a:lnR>
                    <a:lnT>
                      <a:noFill/>
                    </a:lnT>
                    <a:lnB>
                      <a:noFill/>
                    </a:lnB>
                    <a:solidFill>
                      <a:srgbClr val="FAFBFC"/>
                    </a:solidFill>
                  </a:tcPr>
                </a:tc>
                <a:extLst>
                  <a:ext uri="{0D108BD9-81ED-4DB2-BD59-A6C34878D82A}">
                    <a16:rowId xmlns:a16="http://schemas.microsoft.com/office/drawing/2014/main" val="2285776913"/>
                  </a:ext>
                </a:extLst>
              </a:tr>
              <a:tr h="354179">
                <a:tc>
                  <a:txBody>
                    <a:bodyPr/>
                    <a:lstStyle/>
                    <a:p>
                      <a:pPr algn="ctr"/>
                      <a:r>
                        <a:rPr lang="en-US" sz="2400">
                          <a:effectLst/>
                        </a:rPr>
                        <a:t>2</a:t>
                      </a:r>
                    </a:p>
                  </a:txBody>
                  <a:tcPr marL="50597" marR="50597" marT="25298" marB="25298" anchor="ctr">
                    <a:lnL>
                      <a:noFill/>
                    </a:lnL>
                    <a:lnR>
                      <a:noFill/>
                    </a:lnR>
                    <a:lnT>
                      <a:noFill/>
                    </a:lnT>
                    <a:lnB>
                      <a:noFill/>
                    </a:lnB>
                    <a:solidFill>
                      <a:srgbClr val="FAFBFC"/>
                    </a:solidFill>
                  </a:tcPr>
                </a:tc>
                <a:tc>
                  <a:txBody>
                    <a:bodyPr/>
                    <a:lstStyle/>
                    <a:p>
                      <a:pPr algn="ctr"/>
                      <a:r>
                        <a:rPr lang="en-US" sz="2400">
                          <a:effectLst/>
                        </a:rPr>
                        <a:t>Atul</a:t>
                      </a:r>
                    </a:p>
                  </a:txBody>
                  <a:tcPr marL="50597" marR="50597" marT="25298" marB="25298" anchor="ctr">
                    <a:lnL>
                      <a:noFill/>
                    </a:lnL>
                    <a:lnR>
                      <a:noFill/>
                    </a:lnR>
                    <a:lnT>
                      <a:noFill/>
                    </a:lnT>
                    <a:lnB>
                      <a:noFill/>
                    </a:lnB>
                    <a:solidFill>
                      <a:srgbClr val="FAFBFC"/>
                    </a:solidFill>
                  </a:tcPr>
                </a:tc>
                <a:tc>
                  <a:txBody>
                    <a:bodyPr/>
                    <a:lstStyle/>
                    <a:p>
                      <a:pPr algn="ctr"/>
                      <a:r>
                        <a:rPr lang="en-US" sz="2400">
                          <a:effectLst/>
                        </a:rPr>
                        <a:t>18</a:t>
                      </a:r>
                    </a:p>
                  </a:txBody>
                  <a:tcPr marL="50597" marR="50597" marT="25298" marB="25298" anchor="ctr">
                    <a:lnL>
                      <a:noFill/>
                    </a:lnL>
                    <a:lnR>
                      <a:noFill/>
                    </a:lnR>
                    <a:lnT>
                      <a:noFill/>
                    </a:lnT>
                    <a:lnB>
                      <a:noFill/>
                    </a:lnB>
                    <a:solidFill>
                      <a:srgbClr val="FAFBFC"/>
                    </a:solidFill>
                  </a:tcPr>
                </a:tc>
                <a:tc>
                  <a:txBody>
                    <a:bodyPr/>
                    <a:lstStyle/>
                    <a:p>
                      <a:pPr algn="ctr"/>
                      <a:r>
                        <a:rPr lang="en-US" sz="2400">
                          <a:effectLst/>
                        </a:rPr>
                        <a:t>E-3</a:t>
                      </a:r>
                    </a:p>
                  </a:txBody>
                  <a:tcPr marL="50597" marR="50597" marT="25298" marB="25298" anchor="ctr">
                    <a:lnL>
                      <a:noFill/>
                    </a:lnL>
                    <a:lnR>
                      <a:noFill/>
                    </a:lnR>
                    <a:lnT>
                      <a:noFill/>
                    </a:lnT>
                    <a:lnB>
                      <a:noFill/>
                    </a:lnB>
                    <a:solidFill>
                      <a:srgbClr val="FAFBFC"/>
                    </a:solidFill>
                  </a:tcPr>
                </a:tc>
                <a:tc>
                  <a:txBody>
                    <a:bodyPr/>
                    <a:lstStyle/>
                    <a:p>
                      <a:pPr algn="ctr"/>
                      <a:r>
                        <a:rPr lang="en-US" sz="2400">
                          <a:effectLst/>
                        </a:rPr>
                        <a:t>Baljeet</a:t>
                      </a:r>
                    </a:p>
                  </a:txBody>
                  <a:tcPr marL="50597" marR="50597" marT="25298" marB="25298" anchor="ctr">
                    <a:lnL>
                      <a:noFill/>
                    </a:lnL>
                    <a:lnR>
                      <a:noFill/>
                    </a:lnR>
                    <a:lnT>
                      <a:noFill/>
                    </a:lnT>
                    <a:lnB>
                      <a:noFill/>
                    </a:lnB>
                    <a:solidFill>
                      <a:srgbClr val="FAFBFC"/>
                    </a:solidFill>
                  </a:tcPr>
                </a:tc>
                <a:tc>
                  <a:txBody>
                    <a:bodyPr/>
                    <a:lstStyle/>
                    <a:p>
                      <a:pPr algn="ctr"/>
                      <a:r>
                        <a:rPr lang="en-US" sz="2400" dirty="0">
                          <a:effectLst/>
                        </a:rPr>
                        <a:t>25</a:t>
                      </a:r>
                    </a:p>
                  </a:txBody>
                  <a:tcPr marL="50597" marR="50597" marT="25298" marB="25298" anchor="ctr">
                    <a:lnL>
                      <a:noFill/>
                    </a:lnL>
                    <a:lnR>
                      <a:noFill/>
                    </a:lnR>
                    <a:lnT>
                      <a:noFill/>
                    </a:lnT>
                    <a:lnB>
                      <a:noFill/>
                    </a:lnB>
                    <a:solidFill>
                      <a:srgbClr val="FAFBFC"/>
                    </a:solidFill>
                  </a:tcPr>
                </a:tc>
                <a:extLst>
                  <a:ext uri="{0D108BD9-81ED-4DB2-BD59-A6C34878D82A}">
                    <a16:rowId xmlns:a16="http://schemas.microsoft.com/office/drawing/2014/main" val="3748902189"/>
                  </a:ext>
                </a:extLst>
              </a:tr>
              <a:tr h="354179">
                <a:tc>
                  <a:txBody>
                    <a:bodyPr/>
                    <a:lstStyle/>
                    <a:p>
                      <a:pPr algn="ctr"/>
                      <a:r>
                        <a:rPr lang="en-US" sz="2400">
                          <a:effectLst/>
                        </a:rPr>
                        <a:t>2</a:t>
                      </a:r>
                    </a:p>
                  </a:txBody>
                  <a:tcPr marL="50597" marR="50597" marT="25298" marB="25298" anchor="ctr">
                    <a:lnL>
                      <a:noFill/>
                    </a:lnL>
                    <a:lnR>
                      <a:noFill/>
                    </a:lnR>
                    <a:lnT>
                      <a:noFill/>
                    </a:lnT>
                    <a:lnB>
                      <a:noFill/>
                    </a:lnB>
                    <a:solidFill>
                      <a:srgbClr val="FAFBFC"/>
                    </a:solidFill>
                  </a:tcPr>
                </a:tc>
                <a:tc>
                  <a:txBody>
                    <a:bodyPr/>
                    <a:lstStyle/>
                    <a:p>
                      <a:pPr algn="ctr"/>
                      <a:r>
                        <a:rPr lang="en-US" sz="2400">
                          <a:effectLst/>
                        </a:rPr>
                        <a:t>Atul</a:t>
                      </a:r>
                    </a:p>
                  </a:txBody>
                  <a:tcPr marL="50597" marR="50597" marT="25298" marB="25298" anchor="ctr">
                    <a:lnL>
                      <a:noFill/>
                    </a:lnL>
                    <a:lnR>
                      <a:noFill/>
                    </a:lnR>
                    <a:lnT>
                      <a:noFill/>
                    </a:lnT>
                    <a:lnB>
                      <a:noFill/>
                    </a:lnB>
                    <a:solidFill>
                      <a:srgbClr val="FAFBFC"/>
                    </a:solidFill>
                  </a:tcPr>
                </a:tc>
                <a:tc>
                  <a:txBody>
                    <a:bodyPr/>
                    <a:lstStyle/>
                    <a:p>
                      <a:pPr algn="ctr"/>
                      <a:r>
                        <a:rPr lang="en-US" sz="2400">
                          <a:effectLst/>
                        </a:rPr>
                        <a:t>18</a:t>
                      </a:r>
                    </a:p>
                  </a:txBody>
                  <a:tcPr marL="50597" marR="50597" marT="25298" marB="25298" anchor="ctr">
                    <a:lnL>
                      <a:noFill/>
                    </a:lnL>
                    <a:lnR>
                      <a:noFill/>
                    </a:lnR>
                    <a:lnT>
                      <a:noFill/>
                    </a:lnT>
                    <a:lnB>
                      <a:noFill/>
                    </a:lnB>
                    <a:solidFill>
                      <a:srgbClr val="FAFBFC"/>
                    </a:solidFill>
                  </a:tcPr>
                </a:tc>
                <a:tc>
                  <a:txBody>
                    <a:bodyPr/>
                    <a:lstStyle/>
                    <a:p>
                      <a:pPr algn="ctr"/>
                      <a:r>
                        <a:rPr lang="en-US" sz="2400">
                          <a:effectLst/>
                        </a:rPr>
                        <a:t>E-4</a:t>
                      </a:r>
                    </a:p>
                  </a:txBody>
                  <a:tcPr marL="50597" marR="50597" marT="25298" marB="25298" anchor="ctr">
                    <a:lnL>
                      <a:noFill/>
                    </a:lnL>
                    <a:lnR>
                      <a:noFill/>
                    </a:lnR>
                    <a:lnT>
                      <a:noFill/>
                    </a:lnT>
                    <a:lnB>
                      <a:noFill/>
                    </a:lnB>
                    <a:solidFill>
                      <a:srgbClr val="FAFBFC"/>
                    </a:solidFill>
                  </a:tcPr>
                </a:tc>
                <a:tc>
                  <a:txBody>
                    <a:bodyPr/>
                    <a:lstStyle/>
                    <a:p>
                      <a:pPr algn="ctr"/>
                      <a:r>
                        <a:rPr lang="en-US" sz="2400">
                          <a:effectLst/>
                        </a:rPr>
                        <a:t>Harsh</a:t>
                      </a:r>
                    </a:p>
                  </a:txBody>
                  <a:tcPr marL="50597" marR="50597" marT="25298" marB="25298" anchor="ctr">
                    <a:lnL>
                      <a:noFill/>
                    </a:lnL>
                    <a:lnR>
                      <a:noFill/>
                    </a:lnR>
                    <a:lnT>
                      <a:noFill/>
                    </a:lnT>
                    <a:lnB>
                      <a:noFill/>
                    </a:lnB>
                    <a:solidFill>
                      <a:srgbClr val="FAFBFC"/>
                    </a:solidFill>
                  </a:tcPr>
                </a:tc>
                <a:tc>
                  <a:txBody>
                    <a:bodyPr/>
                    <a:lstStyle/>
                    <a:p>
                      <a:pPr algn="ctr"/>
                      <a:r>
                        <a:rPr lang="en-US" sz="2400" dirty="0">
                          <a:effectLst/>
                        </a:rPr>
                        <a:t>20</a:t>
                      </a:r>
                    </a:p>
                  </a:txBody>
                  <a:tcPr marL="50597" marR="50597" marT="25298" marB="25298" anchor="ctr">
                    <a:lnL>
                      <a:noFill/>
                    </a:lnL>
                    <a:lnR>
                      <a:noFill/>
                    </a:lnR>
                    <a:lnT>
                      <a:noFill/>
                    </a:lnT>
                    <a:lnB>
                      <a:noFill/>
                    </a:lnB>
                    <a:solidFill>
                      <a:srgbClr val="FAFBFC"/>
                    </a:solidFill>
                  </a:tcPr>
                </a:tc>
                <a:extLst>
                  <a:ext uri="{0D108BD9-81ED-4DB2-BD59-A6C34878D82A}">
                    <a16:rowId xmlns:a16="http://schemas.microsoft.com/office/drawing/2014/main" val="1001532569"/>
                  </a:ext>
                </a:extLst>
              </a:tr>
              <a:tr h="354179">
                <a:tc>
                  <a:txBody>
                    <a:bodyPr/>
                    <a:lstStyle/>
                    <a:p>
                      <a:pPr algn="ctr"/>
                      <a:r>
                        <a:rPr lang="en-US" sz="2400">
                          <a:effectLst/>
                        </a:rPr>
                        <a:t>2</a:t>
                      </a:r>
                    </a:p>
                  </a:txBody>
                  <a:tcPr marL="50597" marR="50597" marT="25298" marB="25298" anchor="ctr">
                    <a:lnL>
                      <a:noFill/>
                    </a:lnL>
                    <a:lnR>
                      <a:noFill/>
                    </a:lnR>
                    <a:lnT>
                      <a:noFill/>
                    </a:lnT>
                    <a:lnB>
                      <a:noFill/>
                    </a:lnB>
                    <a:solidFill>
                      <a:srgbClr val="FAFBFC"/>
                    </a:solidFill>
                  </a:tcPr>
                </a:tc>
                <a:tc>
                  <a:txBody>
                    <a:bodyPr/>
                    <a:lstStyle/>
                    <a:p>
                      <a:pPr algn="ctr"/>
                      <a:r>
                        <a:rPr lang="en-US" sz="2400">
                          <a:effectLst/>
                        </a:rPr>
                        <a:t>Atul</a:t>
                      </a:r>
                    </a:p>
                  </a:txBody>
                  <a:tcPr marL="50597" marR="50597" marT="25298" marB="25298" anchor="ctr">
                    <a:lnL>
                      <a:noFill/>
                    </a:lnL>
                    <a:lnR>
                      <a:noFill/>
                    </a:lnR>
                    <a:lnT>
                      <a:noFill/>
                    </a:lnT>
                    <a:lnB>
                      <a:noFill/>
                    </a:lnB>
                    <a:solidFill>
                      <a:srgbClr val="FAFBFC"/>
                    </a:solidFill>
                  </a:tcPr>
                </a:tc>
                <a:tc>
                  <a:txBody>
                    <a:bodyPr/>
                    <a:lstStyle/>
                    <a:p>
                      <a:pPr algn="ctr"/>
                      <a:r>
                        <a:rPr lang="en-US" sz="2400">
                          <a:effectLst/>
                        </a:rPr>
                        <a:t>18</a:t>
                      </a:r>
                    </a:p>
                  </a:txBody>
                  <a:tcPr marL="50597" marR="50597" marT="25298" marB="25298" anchor="ctr">
                    <a:lnL>
                      <a:noFill/>
                    </a:lnL>
                    <a:lnR>
                      <a:noFill/>
                    </a:lnR>
                    <a:lnT>
                      <a:noFill/>
                    </a:lnT>
                    <a:lnB>
                      <a:noFill/>
                    </a:lnB>
                    <a:solidFill>
                      <a:srgbClr val="FAFBFC"/>
                    </a:solidFill>
                  </a:tcPr>
                </a:tc>
                <a:tc>
                  <a:txBody>
                    <a:bodyPr/>
                    <a:lstStyle/>
                    <a:p>
                      <a:pPr algn="ctr"/>
                      <a:r>
                        <a:rPr lang="en-US" sz="2400">
                          <a:effectLst/>
                        </a:rPr>
                        <a:t>E-5</a:t>
                      </a:r>
                    </a:p>
                  </a:txBody>
                  <a:tcPr marL="50597" marR="50597" marT="25298" marB="25298" anchor="ctr">
                    <a:lnL>
                      <a:noFill/>
                    </a:lnL>
                    <a:lnR>
                      <a:noFill/>
                    </a:lnR>
                    <a:lnT>
                      <a:noFill/>
                    </a:lnT>
                    <a:lnB>
                      <a:noFill/>
                    </a:lnB>
                    <a:solidFill>
                      <a:srgbClr val="FAFBFC"/>
                    </a:solidFill>
                  </a:tcPr>
                </a:tc>
                <a:tc>
                  <a:txBody>
                    <a:bodyPr/>
                    <a:lstStyle/>
                    <a:p>
                      <a:pPr algn="ctr"/>
                      <a:r>
                        <a:rPr lang="en-US" sz="2400">
                          <a:effectLst/>
                        </a:rPr>
                        <a:t>Pranav</a:t>
                      </a:r>
                    </a:p>
                  </a:txBody>
                  <a:tcPr marL="50597" marR="50597" marT="25298" marB="25298" anchor="ctr">
                    <a:lnL>
                      <a:noFill/>
                    </a:lnL>
                    <a:lnR>
                      <a:noFill/>
                    </a:lnR>
                    <a:lnT>
                      <a:noFill/>
                    </a:lnT>
                    <a:lnB>
                      <a:noFill/>
                    </a:lnB>
                    <a:solidFill>
                      <a:srgbClr val="FAFBFC"/>
                    </a:solidFill>
                  </a:tcPr>
                </a:tc>
                <a:tc>
                  <a:txBody>
                    <a:bodyPr/>
                    <a:lstStyle/>
                    <a:p>
                      <a:pPr algn="ctr"/>
                      <a:r>
                        <a:rPr lang="en-US" sz="2400" dirty="0">
                          <a:effectLst/>
                        </a:rPr>
                        <a:t>22</a:t>
                      </a:r>
                    </a:p>
                  </a:txBody>
                  <a:tcPr marL="50597" marR="50597" marT="25298" marB="25298" anchor="ctr">
                    <a:lnL>
                      <a:noFill/>
                    </a:lnL>
                    <a:lnR>
                      <a:noFill/>
                    </a:lnR>
                    <a:lnT>
                      <a:noFill/>
                    </a:lnT>
                    <a:lnB>
                      <a:noFill/>
                    </a:lnB>
                    <a:solidFill>
                      <a:srgbClr val="FAFBFC"/>
                    </a:solidFill>
                  </a:tcPr>
                </a:tc>
                <a:extLst>
                  <a:ext uri="{0D108BD9-81ED-4DB2-BD59-A6C34878D82A}">
                    <a16:rowId xmlns:a16="http://schemas.microsoft.com/office/drawing/2014/main" val="744285744"/>
                  </a:ext>
                </a:extLst>
              </a:tr>
            </a:tbl>
          </a:graphicData>
        </a:graphic>
      </p:graphicFrame>
    </p:spTree>
    <p:extLst>
      <p:ext uri="{BB962C8B-B14F-4D97-AF65-F5344CB8AC3E}">
        <p14:creationId xmlns:p14="http://schemas.microsoft.com/office/powerpoint/2010/main" val="9040884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FC4D4-E5B5-ED1E-C71F-8A875F66634D}"/>
              </a:ext>
            </a:extLst>
          </p:cNvPr>
          <p:cNvSpPr>
            <a:spLocks noGrp="1"/>
          </p:cNvSpPr>
          <p:nvPr>
            <p:ph type="title"/>
          </p:nvPr>
        </p:nvSpPr>
        <p:spPr/>
        <p:txBody>
          <a:bodyPr/>
          <a:lstStyle/>
          <a:p>
            <a:r>
              <a:rPr lang="en-US" b="1" i="0" dirty="0">
                <a:effectLst/>
                <a:latin typeface="__Source_Sans_Pro_2fe30b"/>
              </a:rPr>
              <a:t>Rename (</a:t>
            </a:r>
            <a:r>
              <a:rPr lang="el-GR" b="1" i="0" dirty="0">
                <a:effectLst/>
                <a:latin typeface="__Source_Sans_Pro_2fe30b"/>
              </a:rPr>
              <a:t>ρ)</a:t>
            </a:r>
            <a:br>
              <a:rPr lang="el-GR" b="1" i="0" dirty="0">
                <a:effectLst/>
                <a:latin typeface="__Source_Sans_Pro_2fe30b"/>
              </a:rPr>
            </a:br>
            <a:endParaRPr lang="en-US" dirty="0"/>
          </a:p>
        </p:txBody>
      </p:sp>
      <p:sp>
        <p:nvSpPr>
          <p:cNvPr id="3" name="Content Placeholder 2">
            <a:extLst>
              <a:ext uri="{FF2B5EF4-FFF2-40B4-BE49-F238E27FC236}">
                <a16:creationId xmlns:a16="http://schemas.microsoft.com/office/drawing/2014/main" id="{15FDD385-EEAB-04CD-7591-FDAB54EE7431}"/>
              </a:ext>
            </a:extLst>
          </p:cNvPr>
          <p:cNvSpPr>
            <a:spLocks noGrp="1"/>
          </p:cNvSpPr>
          <p:nvPr>
            <p:ph idx="1"/>
          </p:nvPr>
        </p:nvSpPr>
        <p:spPr/>
        <p:txBody>
          <a:bodyPr>
            <a:normAutofit/>
          </a:bodyPr>
          <a:lstStyle/>
          <a:p>
            <a:pPr algn="just"/>
            <a:r>
              <a:rPr lang="en-US" sz="3200" dirty="0">
                <a:latin typeface="Calibri" panose="020F0502020204030204" pitchFamily="34" charset="0"/>
                <a:cs typeface="Calibri" panose="020F0502020204030204" pitchFamily="34" charset="0"/>
              </a:rPr>
              <a:t>In Relational Algebra, the RENAME (ρ or ρ (R → S)) operator is used to change the name of a relation (table) or its attributes (columns). This is particularly useful when dealing with complex queries, self-joins, or avoiding ambiguity in operations.</a:t>
            </a:r>
            <a:br>
              <a:rPr lang="en-US" sz="3200" dirty="0">
                <a:latin typeface="Calibri" panose="020F0502020204030204" pitchFamily="34" charset="0"/>
                <a:cs typeface="Calibri" panose="020F0502020204030204" pitchFamily="34" charset="0"/>
              </a:rPr>
            </a:br>
            <a:endParaRPr lang="en-US" sz="3200" dirty="0">
              <a:latin typeface="Calibri" panose="020F0502020204030204" pitchFamily="34" charset="0"/>
              <a:cs typeface="Calibri" panose="020F0502020204030204" pitchFamily="34" charset="0"/>
            </a:endParaRPr>
          </a:p>
          <a:p>
            <a:r>
              <a:rPr lang="en-US" sz="3200" b="0" i="0" dirty="0">
                <a:effectLst/>
                <a:latin typeface="Calibri" panose="020F0502020204030204" pitchFamily="34" charset="0"/>
                <a:cs typeface="Calibri" panose="020F0502020204030204" pitchFamily="34" charset="0"/>
              </a:rPr>
              <a:t>Notation: ρ(R,S)</a:t>
            </a:r>
            <a:br>
              <a:rPr lang="en-US" sz="3200" dirty="0">
                <a:latin typeface="Calibri" panose="020F0502020204030204" pitchFamily="34" charset="0"/>
                <a:cs typeface="Calibri" panose="020F0502020204030204" pitchFamily="34" charset="0"/>
              </a:rPr>
            </a:br>
            <a:r>
              <a:rPr lang="en-US" sz="3200" b="0" i="0" dirty="0">
                <a:effectLst/>
                <a:latin typeface="Calibri" panose="020F0502020204030204" pitchFamily="34" charset="0"/>
                <a:cs typeface="Calibri" panose="020F0502020204030204" pitchFamily="34" charset="0"/>
              </a:rPr>
              <a:t>Where R is the new relation </a:t>
            </a:r>
            <a:r>
              <a:rPr lang="en-US" sz="3200" b="0" i="0" dirty="0" err="1">
                <a:effectLst/>
                <a:latin typeface="Calibri" panose="020F0502020204030204" pitchFamily="34" charset="0"/>
                <a:cs typeface="Calibri" panose="020F0502020204030204" pitchFamily="34" charset="0"/>
              </a:rPr>
              <a:t>name,S</a:t>
            </a:r>
            <a:r>
              <a:rPr lang="en-US" sz="3200" b="0" i="0" dirty="0">
                <a:effectLst/>
                <a:latin typeface="Calibri" panose="020F0502020204030204" pitchFamily="34" charset="0"/>
                <a:cs typeface="Calibri" panose="020F0502020204030204" pitchFamily="34" charset="0"/>
              </a:rPr>
              <a:t> is the old relation name.</a:t>
            </a:r>
            <a:endParaRPr lang="en-US"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213611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0C3A5-8105-A032-FEF2-204930CCE554}"/>
              </a:ext>
            </a:extLst>
          </p:cNvPr>
          <p:cNvSpPr>
            <a:spLocks noGrp="1"/>
          </p:cNvSpPr>
          <p:nvPr>
            <p:ph type="title"/>
          </p:nvPr>
        </p:nvSpPr>
        <p:spPr/>
        <p:txBody>
          <a:bodyPr/>
          <a:lstStyle/>
          <a:p>
            <a:r>
              <a:rPr lang="en-US" b="1" dirty="0"/>
              <a:t>Syntax of RENAME Operator</a:t>
            </a:r>
            <a:br>
              <a:rPr lang="en-US" b="1" dirty="0"/>
            </a:br>
            <a:endParaRPr lang="en-US" dirty="0"/>
          </a:p>
        </p:txBody>
      </p:sp>
      <p:sp>
        <p:nvSpPr>
          <p:cNvPr id="3" name="Content Placeholder 2">
            <a:extLst>
              <a:ext uri="{FF2B5EF4-FFF2-40B4-BE49-F238E27FC236}">
                <a16:creationId xmlns:a16="http://schemas.microsoft.com/office/drawing/2014/main" id="{2B9CCC52-B730-EA4F-BC4C-4D32DCF9AE21}"/>
              </a:ext>
            </a:extLst>
          </p:cNvPr>
          <p:cNvSpPr>
            <a:spLocks noGrp="1"/>
          </p:cNvSpPr>
          <p:nvPr>
            <p:ph idx="1"/>
          </p:nvPr>
        </p:nvSpPr>
        <p:spPr>
          <a:xfrm>
            <a:off x="838199" y="1825624"/>
            <a:ext cx="11144693" cy="5032375"/>
          </a:xfrm>
        </p:spPr>
        <p:txBody>
          <a:bodyPr/>
          <a:lstStyle/>
          <a:p>
            <a:pPr>
              <a:buFont typeface="+mj-lt"/>
              <a:buAutoNum type="arabicPeriod"/>
            </a:pPr>
            <a:r>
              <a:rPr lang="en-US" b="1" dirty="0"/>
              <a:t>Renaming a Relation (Table Name Change)</a:t>
            </a:r>
            <a:endParaRPr lang="en-US" dirty="0"/>
          </a:p>
          <a:p>
            <a:r>
              <a:rPr lang="el-GR" dirty="0"/>
              <a:t>ρ</a:t>
            </a:r>
            <a:r>
              <a:rPr lang="en-US" sz="1800" dirty="0"/>
              <a:t>S</a:t>
            </a:r>
            <a:r>
              <a:rPr lang="en-US" dirty="0"/>
              <a:t>​(R)</a:t>
            </a:r>
          </a:p>
          <a:p>
            <a:r>
              <a:rPr lang="en-US" dirty="0"/>
              <a:t>This renames relation </a:t>
            </a:r>
            <a:r>
              <a:rPr lang="en-US" b="1" dirty="0"/>
              <a:t>R</a:t>
            </a:r>
            <a:r>
              <a:rPr lang="en-US" dirty="0"/>
              <a:t> to </a:t>
            </a:r>
            <a:r>
              <a:rPr lang="en-US" b="1" dirty="0"/>
              <a:t>S</a:t>
            </a:r>
            <a:r>
              <a:rPr lang="en-US" dirty="0"/>
              <a:t>.</a:t>
            </a:r>
          </a:p>
          <a:p>
            <a:pPr marL="0" indent="0">
              <a:buNone/>
            </a:pPr>
            <a:r>
              <a:rPr lang="en-US" dirty="0"/>
              <a:t>2. </a:t>
            </a:r>
            <a:r>
              <a:rPr lang="en-US" b="1" dirty="0"/>
              <a:t>Renaming Attributes (Column Name Change)</a:t>
            </a:r>
          </a:p>
          <a:p>
            <a:pPr marL="0" indent="0">
              <a:buNone/>
            </a:pPr>
            <a:r>
              <a:rPr lang="pt-BR" dirty="0"/>
              <a:t>ρ</a:t>
            </a:r>
            <a:r>
              <a:rPr lang="pt-BR" sz="1800" dirty="0"/>
              <a:t>S(A1​,A2​,...,An​)</a:t>
            </a:r>
            <a:r>
              <a:rPr lang="pt-BR" dirty="0"/>
              <a:t>​(R)</a:t>
            </a:r>
          </a:p>
          <a:p>
            <a:pPr marL="0" indent="0">
              <a:buNone/>
            </a:pPr>
            <a:r>
              <a:rPr lang="en-US" dirty="0"/>
              <a:t>This renames </a:t>
            </a:r>
            <a:r>
              <a:rPr lang="en-US" b="1" dirty="0"/>
              <a:t>relation R</a:t>
            </a:r>
            <a:r>
              <a:rPr lang="en-US" dirty="0"/>
              <a:t> to </a:t>
            </a:r>
            <a:r>
              <a:rPr lang="en-US" b="1" dirty="0"/>
              <a:t>S</a:t>
            </a:r>
            <a:r>
              <a:rPr lang="en-US" dirty="0"/>
              <a:t> and assigns new names to its attributes.</a:t>
            </a:r>
            <a:endParaRPr lang="pt-BR" dirty="0"/>
          </a:p>
          <a:p>
            <a:pPr marL="0" indent="0">
              <a:buNone/>
            </a:pPr>
            <a:endParaRPr lang="en-US" b="1" dirty="0"/>
          </a:p>
        </p:txBody>
      </p:sp>
    </p:spTree>
    <p:extLst>
      <p:ext uri="{BB962C8B-B14F-4D97-AF65-F5344CB8AC3E}">
        <p14:creationId xmlns:p14="http://schemas.microsoft.com/office/powerpoint/2010/main" val="1985564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97726-0C84-A7A7-5CF1-9F3EFA8E49B7}"/>
              </a:ext>
            </a:extLst>
          </p:cNvPr>
          <p:cNvSpPr>
            <a:spLocks noGrp="1"/>
          </p:cNvSpPr>
          <p:nvPr>
            <p:ph type="title"/>
          </p:nvPr>
        </p:nvSpPr>
        <p:spPr/>
        <p:txBody>
          <a:bodyPr/>
          <a:lstStyle/>
          <a:p>
            <a:r>
              <a:rPr lang="en-US" b="1" i="0" dirty="0">
                <a:effectLst/>
                <a:latin typeface="__Source_Sans_Pro_2fe30b"/>
              </a:rPr>
              <a:t>What is Relational Algebra in DBMS?</a:t>
            </a:r>
            <a:br>
              <a:rPr lang="en-US" b="1" i="0" dirty="0">
                <a:effectLst/>
                <a:latin typeface="__Source_Sans_Pro_2fe30b"/>
              </a:rPr>
            </a:br>
            <a:endParaRPr lang="en-US" dirty="0"/>
          </a:p>
        </p:txBody>
      </p:sp>
      <p:sp>
        <p:nvSpPr>
          <p:cNvPr id="3" name="Content Placeholder 2">
            <a:extLst>
              <a:ext uri="{FF2B5EF4-FFF2-40B4-BE49-F238E27FC236}">
                <a16:creationId xmlns:a16="http://schemas.microsoft.com/office/drawing/2014/main" id="{90840B2C-C8F1-EF6A-CD1B-40D6B19AA037}"/>
              </a:ext>
            </a:extLst>
          </p:cNvPr>
          <p:cNvSpPr>
            <a:spLocks noGrp="1"/>
          </p:cNvSpPr>
          <p:nvPr>
            <p:ph idx="1"/>
          </p:nvPr>
        </p:nvSpPr>
        <p:spPr>
          <a:xfrm>
            <a:off x="838200" y="1825624"/>
            <a:ext cx="10515600" cy="5032375"/>
          </a:xfrm>
        </p:spPr>
        <p:txBody>
          <a:bodyPr/>
          <a:lstStyle/>
          <a:p>
            <a:pPr algn="just"/>
            <a:r>
              <a:rPr lang="en-US" sz="3200" b="0" i="0" dirty="0">
                <a:effectLst/>
                <a:latin typeface="Calibri" panose="020F0502020204030204" pitchFamily="34" charset="0"/>
                <a:cs typeface="Calibri" panose="020F0502020204030204" pitchFamily="34" charset="0"/>
              </a:rPr>
              <a:t>Relational Algebra came in 1970 and was given by Edgar F. Codd (Father of DBMS). It is also known as Procedural Query Language(PQL) as in PQL, a programmer/user has to mention two things, </a:t>
            </a:r>
            <a:r>
              <a:rPr lang="en-US" sz="3200" b="1" i="0" dirty="0">
                <a:effectLst/>
                <a:latin typeface="Calibri" panose="020F0502020204030204" pitchFamily="34" charset="0"/>
                <a:cs typeface="Calibri" panose="020F0502020204030204" pitchFamily="34" charset="0"/>
              </a:rPr>
              <a:t>"What to Do"</a:t>
            </a:r>
            <a:r>
              <a:rPr lang="en-US" sz="3200" b="0" i="0" dirty="0">
                <a:effectLst/>
                <a:latin typeface="Calibri" panose="020F0502020204030204" pitchFamily="34" charset="0"/>
                <a:cs typeface="Calibri" panose="020F0502020204030204" pitchFamily="34" charset="0"/>
              </a:rPr>
              <a:t> and </a:t>
            </a:r>
            <a:r>
              <a:rPr lang="en-US" sz="3200" b="1" i="0" dirty="0">
                <a:effectLst/>
                <a:latin typeface="Calibri" panose="020F0502020204030204" pitchFamily="34" charset="0"/>
                <a:cs typeface="Calibri" panose="020F0502020204030204" pitchFamily="34" charset="0"/>
              </a:rPr>
              <a:t>"How to Do"</a:t>
            </a:r>
            <a:r>
              <a:rPr lang="en-US" sz="3200" b="0" i="0" dirty="0">
                <a:effectLst/>
                <a:latin typeface="Calibri" panose="020F0502020204030204" pitchFamily="34" charset="0"/>
                <a:cs typeface="Calibri" panose="020F0502020204030204" pitchFamily="34" charset="0"/>
              </a:rPr>
              <a:t>.</a:t>
            </a:r>
          </a:p>
          <a:p>
            <a:pPr algn="just"/>
            <a:r>
              <a:rPr lang="en-US" sz="3200" b="0" i="0" dirty="0">
                <a:effectLst/>
                <a:latin typeface="Calibri" panose="020F0502020204030204" pitchFamily="34" charset="0"/>
                <a:cs typeface="Calibri" panose="020F0502020204030204" pitchFamily="34" charset="0"/>
              </a:rPr>
              <a:t>Suppose our data is stored in a database, then relational algebra is used to access the data from the database.</a:t>
            </a:r>
          </a:p>
          <a:p>
            <a:pPr algn="just"/>
            <a:r>
              <a:rPr lang="en-US" sz="3200" b="0" i="0" dirty="0">
                <a:effectLst/>
                <a:latin typeface="Calibri" panose="020F0502020204030204" pitchFamily="34" charset="0"/>
                <a:cs typeface="Calibri" panose="020F0502020204030204" pitchFamily="34" charset="0"/>
              </a:rPr>
              <a:t>The First thing is we have to access the data, this needs to be specified in the query as </a:t>
            </a:r>
            <a:r>
              <a:rPr lang="en-US" sz="3200" b="1" i="0" dirty="0">
                <a:effectLst/>
                <a:latin typeface="Calibri" panose="020F0502020204030204" pitchFamily="34" charset="0"/>
                <a:cs typeface="Calibri" panose="020F0502020204030204" pitchFamily="34" charset="0"/>
              </a:rPr>
              <a:t>"What to Do"</a:t>
            </a:r>
            <a:r>
              <a:rPr lang="en-US" sz="3200" b="0" i="0" dirty="0">
                <a:effectLst/>
                <a:latin typeface="Calibri" panose="020F0502020204030204" pitchFamily="34" charset="0"/>
                <a:cs typeface="Calibri" panose="020F0502020204030204" pitchFamily="34" charset="0"/>
              </a:rPr>
              <a:t>, but we have to also specify the method/procedure in the query that is </a:t>
            </a:r>
            <a:r>
              <a:rPr lang="en-US" sz="3200" b="1" i="0" dirty="0">
                <a:effectLst/>
                <a:latin typeface="Calibri" panose="020F0502020204030204" pitchFamily="34" charset="0"/>
                <a:cs typeface="Calibri" panose="020F0502020204030204" pitchFamily="34" charset="0"/>
              </a:rPr>
              <a:t>"How to Do"</a:t>
            </a:r>
            <a:r>
              <a:rPr lang="en-US" sz="3200" b="0" i="0" dirty="0">
                <a:effectLst/>
                <a:latin typeface="Calibri" panose="020F0502020204030204" pitchFamily="34" charset="0"/>
                <a:cs typeface="Calibri" panose="020F0502020204030204" pitchFamily="34" charset="0"/>
              </a:rPr>
              <a:t> or how to access the data from the database.</a:t>
            </a:r>
          </a:p>
          <a:p>
            <a:endParaRPr lang="en-US" dirty="0"/>
          </a:p>
        </p:txBody>
      </p:sp>
    </p:spTree>
    <p:extLst>
      <p:ext uri="{BB962C8B-B14F-4D97-AF65-F5344CB8AC3E}">
        <p14:creationId xmlns:p14="http://schemas.microsoft.com/office/powerpoint/2010/main" val="31545392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6FF9FE-D3B9-659C-A485-1807676D254A}"/>
              </a:ext>
            </a:extLst>
          </p:cNvPr>
          <p:cNvSpPr>
            <a:spLocks noGrp="1"/>
          </p:cNvSpPr>
          <p:nvPr>
            <p:ph type="title"/>
          </p:nvPr>
        </p:nvSpPr>
        <p:spPr/>
        <p:txBody>
          <a:bodyPr/>
          <a:lstStyle/>
          <a:p>
            <a:r>
              <a:rPr lang="en-US" dirty="0"/>
              <a:t>Example-</a:t>
            </a:r>
            <a:r>
              <a:rPr lang="en-US" sz="4400" b="1" dirty="0"/>
              <a:t> Renaming a Table</a:t>
            </a:r>
            <a:endParaRPr lang="en-US" dirty="0"/>
          </a:p>
        </p:txBody>
      </p:sp>
      <p:sp>
        <p:nvSpPr>
          <p:cNvPr id="3" name="Content Placeholder 2">
            <a:extLst>
              <a:ext uri="{FF2B5EF4-FFF2-40B4-BE49-F238E27FC236}">
                <a16:creationId xmlns:a16="http://schemas.microsoft.com/office/drawing/2014/main" id="{6CD4A134-6690-6F76-70E4-424D8D4E6781}"/>
              </a:ext>
            </a:extLst>
          </p:cNvPr>
          <p:cNvSpPr>
            <a:spLocks noGrp="1"/>
          </p:cNvSpPr>
          <p:nvPr>
            <p:ph idx="1"/>
          </p:nvPr>
        </p:nvSpPr>
        <p:spPr>
          <a:xfrm>
            <a:off x="838200" y="1868154"/>
            <a:ext cx="10515600" cy="4989845"/>
          </a:xfrm>
        </p:spPr>
        <p:txBody>
          <a:bodyPr>
            <a:normAutofit/>
          </a:bodyPr>
          <a:lstStyle/>
          <a:p>
            <a:pPr algn="just"/>
            <a:r>
              <a:rPr lang="en-US" sz="3200" dirty="0"/>
              <a:t>Consider a relation </a:t>
            </a:r>
            <a:r>
              <a:rPr lang="en-US" sz="3200" b="1" dirty="0"/>
              <a:t>Employee (ID, Name, Salary)</a:t>
            </a:r>
            <a:r>
              <a:rPr lang="en-US" sz="3200" dirty="0"/>
              <a:t>.</a:t>
            </a:r>
            <a:br>
              <a:rPr lang="en-US" sz="3200" dirty="0"/>
            </a:br>
            <a:r>
              <a:rPr lang="en-US" sz="3200" dirty="0"/>
              <a:t>If we want to rename </a:t>
            </a:r>
            <a:r>
              <a:rPr lang="en-US" sz="3200" b="1" dirty="0"/>
              <a:t>Employee</a:t>
            </a:r>
            <a:r>
              <a:rPr lang="en-US" sz="3200" dirty="0"/>
              <a:t> to </a:t>
            </a:r>
            <a:r>
              <a:rPr lang="en-US" sz="3200" b="1" dirty="0"/>
              <a:t>Worker</a:t>
            </a:r>
            <a:r>
              <a:rPr lang="en-US" sz="3200" dirty="0"/>
              <a:t>, we use:</a:t>
            </a:r>
          </a:p>
          <a:p>
            <a:r>
              <a:rPr lang="el-GR" sz="3200" dirty="0"/>
              <a:t>ρ</a:t>
            </a:r>
            <a:r>
              <a:rPr lang="en-US" sz="2400" dirty="0"/>
              <a:t>Worker</a:t>
            </a:r>
            <a:r>
              <a:rPr lang="en-US" sz="3200" dirty="0"/>
              <a:t>​(Employee)</a:t>
            </a:r>
          </a:p>
          <a:p>
            <a:pPr algn="just"/>
            <a:r>
              <a:rPr lang="en-US" sz="3200" dirty="0"/>
              <a:t>The table is now referenced as </a:t>
            </a:r>
            <a:r>
              <a:rPr lang="en-US" sz="3200" b="1" dirty="0"/>
              <a:t>Worker</a:t>
            </a:r>
            <a:r>
              <a:rPr lang="en-US" sz="3200" dirty="0"/>
              <a:t> instead of </a:t>
            </a:r>
            <a:r>
              <a:rPr lang="en-US" sz="3200" b="1" dirty="0"/>
              <a:t>Employee</a:t>
            </a:r>
            <a:r>
              <a:rPr lang="en-US" sz="3200" dirty="0"/>
              <a:t>.</a:t>
            </a:r>
            <a:endParaRPr lang="en-US"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258227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E1C05-9A12-8507-27A0-0FBEEA5FD3C9}"/>
              </a:ext>
            </a:extLst>
          </p:cNvPr>
          <p:cNvSpPr>
            <a:spLocks noGrp="1"/>
          </p:cNvSpPr>
          <p:nvPr>
            <p:ph type="title"/>
          </p:nvPr>
        </p:nvSpPr>
        <p:spPr/>
        <p:txBody>
          <a:bodyPr/>
          <a:lstStyle/>
          <a:p>
            <a:r>
              <a:rPr lang="en-US" dirty="0"/>
              <a:t>Example-2 Renaming Column</a:t>
            </a:r>
          </a:p>
        </p:txBody>
      </p:sp>
      <p:sp>
        <p:nvSpPr>
          <p:cNvPr id="3" name="Content Placeholder 2">
            <a:extLst>
              <a:ext uri="{FF2B5EF4-FFF2-40B4-BE49-F238E27FC236}">
                <a16:creationId xmlns:a16="http://schemas.microsoft.com/office/drawing/2014/main" id="{EBC6C3A2-26E6-2A51-468A-68443E73A7EB}"/>
              </a:ext>
            </a:extLst>
          </p:cNvPr>
          <p:cNvSpPr>
            <a:spLocks noGrp="1"/>
          </p:cNvSpPr>
          <p:nvPr>
            <p:ph idx="1"/>
          </p:nvPr>
        </p:nvSpPr>
        <p:spPr>
          <a:xfrm>
            <a:off x="838200" y="1825624"/>
            <a:ext cx="10515600" cy="5032375"/>
          </a:xfrm>
        </p:spPr>
        <p:txBody>
          <a:bodyPr>
            <a:normAutofit/>
          </a:bodyPr>
          <a:lstStyle/>
          <a:p>
            <a:pPr algn="just"/>
            <a:r>
              <a:rPr lang="en-US" sz="3200" dirty="0"/>
              <a:t>Given </a:t>
            </a:r>
            <a:r>
              <a:rPr lang="en-US" sz="3200" b="1" dirty="0"/>
              <a:t>Employee (ID, Name, Salary)</a:t>
            </a:r>
            <a:r>
              <a:rPr lang="en-US" sz="3200" dirty="0"/>
              <a:t>, we rename attributes:</a:t>
            </a:r>
          </a:p>
          <a:p>
            <a:pPr algn="just"/>
            <a:r>
              <a:rPr lang="en-US" sz="3200" dirty="0" err="1"/>
              <a:t>ρ</a:t>
            </a:r>
            <a:r>
              <a:rPr lang="en-US" sz="2400" dirty="0" err="1"/>
              <a:t>Emp</a:t>
            </a:r>
            <a:r>
              <a:rPr lang="en-US" sz="2400" dirty="0"/>
              <a:t>(</a:t>
            </a:r>
            <a:r>
              <a:rPr lang="en-US" sz="2400" dirty="0" err="1"/>
              <a:t>ID,EmpName,EmpSalary</a:t>
            </a:r>
            <a:r>
              <a:rPr lang="en-US" sz="2400" dirty="0"/>
              <a:t>)</a:t>
            </a:r>
            <a:r>
              <a:rPr lang="en-US" sz="3200" dirty="0"/>
              <a:t>​(Employee)</a:t>
            </a:r>
          </a:p>
          <a:p>
            <a:pPr algn="just"/>
            <a:endParaRPr lang="en-US" sz="3200" dirty="0"/>
          </a:p>
          <a:p>
            <a:pPr algn="just"/>
            <a:r>
              <a:rPr lang="en-US" sz="3200" dirty="0"/>
              <a:t>The new relation is </a:t>
            </a:r>
            <a:r>
              <a:rPr lang="en-US" sz="3200" b="1" dirty="0"/>
              <a:t>Emp (ID, </a:t>
            </a:r>
            <a:r>
              <a:rPr lang="en-US" sz="3200" b="1" dirty="0" err="1"/>
              <a:t>EmpName</a:t>
            </a:r>
            <a:r>
              <a:rPr lang="en-US" sz="3200" b="1" dirty="0"/>
              <a:t>, </a:t>
            </a:r>
            <a:r>
              <a:rPr lang="en-US" sz="3200" b="1" dirty="0" err="1"/>
              <a:t>EmpSalary</a:t>
            </a:r>
            <a:r>
              <a:rPr lang="en-US" sz="3200" b="1" dirty="0"/>
              <a:t>)</a:t>
            </a:r>
            <a:r>
              <a:rPr lang="en-US" sz="3200" dirty="0"/>
              <a:t>.</a:t>
            </a:r>
          </a:p>
        </p:txBody>
      </p:sp>
    </p:spTree>
    <p:extLst>
      <p:ext uri="{BB962C8B-B14F-4D97-AF65-F5344CB8AC3E}">
        <p14:creationId xmlns:p14="http://schemas.microsoft.com/office/powerpoint/2010/main" val="10572684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A0840-BEFA-6EDD-9AB2-2B5C20D3B1FA}"/>
              </a:ext>
            </a:extLst>
          </p:cNvPr>
          <p:cNvSpPr>
            <a:spLocks noGrp="1"/>
          </p:cNvSpPr>
          <p:nvPr>
            <p:ph type="title"/>
          </p:nvPr>
        </p:nvSpPr>
        <p:spPr/>
        <p:txBody>
          <a:bodyPr/>
          <a:lstStyle/>
          <a:p>
            <a:r>
              <a:rPr lang="en-US" b="1" dirty="0"/>
              <a:t>Why Use RENAME in Relational Algebra?</a:t>
            </a:r>
          </a:p>
        </p:txBody>
      </p:sp>
      <p:sp>
        <p:nvSpPr>
          <p:cNvPr id="5" name="Rectangle 2">
            <a:extLst>
              <a:ext uri="{FF2B5EF4-FFF2-40B4-BE49-F238E27FC236}">
                <a16:creationId xmlns:a16="http://schemas.microsoft.com/office/drawing/2014/main" id="{21929C97-675E-26CA-3AFA-49068ECD4F84}"/>
              </a:ext>
            </a:extLst>
          </p:cNvPr>
          <p:cNvSpPr>
            <a:spLocks noGrp="1" noChangeArrowheads="1"/>
          </p:cNvSpPr>
          <p:nvPr>
            <p:ph idx="1"/>
          </p:nvPr>
        </p:nvSpPr>
        <p:spPr bwMode="auto">
          <a:xfrm>
            <a:off x="838200" y="1912300"/>
            <a:ext cx="10761921"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3200" b="1" i="0" u="none" strike="noStrike" cap="none" normalizeH="0" baseline="0" dirty="0">
                <a:ln>
                  <a:noFill/>
                </a:ln>
                <a:solidFill>
                  <a:schemeClr val="tx1"/>
                </a:solidFill>
                <a:effectLst/>
                <a:latin typeface="Arial" panose="020B0604020202020204" pitchFamily="34" charset="0"/>
              </a:rPr>
              <a:t>Avoid conflicts in self-joins</a:t>
            </a:r>
            <a:r>
              <a:rPr kumimoji="0" lang="en-US" altLang="en-US" sz="3200" b="0" i="0" u="none" strike="noStrike" cap="none" normalizeH="0" baseline="0" dirty="0">
                <a:ln>
                  <a:noFill/>
                </a:ln>
                <a:solidFill>
                  <a:schemeClr val="tx1"/>
                </a:solidFill>
                <a:effectLst/>
                <a:latin typeface="Arial" panose="020B0604020202020204" pitchFamily="34" charset="0"/>
              </a:rPr>
              <a:t> (when joining a table with itself).</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n-US" altLang="en-US" sz="3200" b="0" i="0" u="none" strike="noStrike" cap="none" normalizeH="0" baseline="0" dirty="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3200" b="1" i="0" u="none" strike="noStrike" cap="none" normalizeH="0" baseline="0" dirty="0">
                <a:ln>
                  <a:noFill/>
                </a:ln>
                <a:solidFill>
                  <a:schemeClr val="tx1"/>
                </a:solidFill>
                <a:effectLst/>
                <a:latin typeface="Arial" panose="020B0604020202020204" pitchFamily="34" charset="0"/>
              </a:rPr>
              <a:t>Improve query readability</a:t>
            </a:r>
            <a:r>
              <a:rPr kumimoji="0" lang="en-US" altLang="en-US" sz="3200" b="0" i="0" u="none" strike="noStrike" cap="none" normalizeH="0" baseline="0" dirty="0">
                <a:ln>
                  <a:noFill/>
                </a:ln>
                <a:solidFill>
                  <a:schemeClr val="tx1"/>
                </a:solidFill>
                <a:effectLst/>
                <a:latin typeface="Arial" panose="020B0604020202020204" pitchFamily="34" charset="0"/>
              </a:rPr>
              <a:t> by using meaningful names.</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n-US" altLang="en-US" sz="3200" b="0" i="0" u="none" strike="noStrike" cap="none" normalizeH="0" baseline="0" dirty="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3200" b="1" i="0" u="none" strike="noStrike" cap="none" normalizeH="0" baseline="0" dirty="0">
                <a:ln>
                  <a:noFill/>
                </a:ln>
                <a:solidFill>
                  <a:schemeClr val="tx1"/>
                </a:solidFill>
                <a:effectLst/>
                <a:latin typeface="Arial" panose="020B0604020202020204" pitchFamily="34" charset="0"/>
              </a:rPr>
              <a:t>Simplify expressions</a:t>
            </a:r>
            <a:r>
              <a:rPr kumimoji="0" lang="en-US" altLang="en-US" sz="3200" b="0" i="0" u="none" strike="noStrike" cap="none" normalizeH="0" baseline="0" dirty="0">
                <a:ln>
                  <a:noFill/>
                </a:ln>
                <a:solidFill>
                  <a:schemeClr val="tx1"/>
                </a:solidFill>
                <a:effectLst/>
                <a:latin typeface="Arial" panose="020B0604020202020204" pitchFamily="34" charset="0"/>
              </a:rPr>
              <a:t> when dealing with multiple relations. </a:t>
            </a:r>
          </a:p>
        </p:txBody>
      </p:sp>
    </p:spTree>
    <p:extLst>
      <p:ext uri="{BB962C8B-B14F-4D97-AF65-F5344CB8AC3E}">
        <p14:creationId xmlns:p14="http://schemas.microsoft.com/office/powerpoint/2010/main" val="33811710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B52053-91A6-5E13-3A7D-5168FB19456C}"/>
              </a:ext>
            </a:extLst>
          </p:cNvPr>
          <p:cNvSpPr>
            <a:spLocks noGrp="1"/>
          </p:cNvSpPr>
          <p:nvPr>
            <p:ph type="title"/>
          </p:nvPr>
        </p:nvSpPr>
        <p:spPr/>
        <p:txBody>
          <a:bodyPr/>
          <a:lstStyle/>
          <a:p>
            <a:r>
              <a:rPr lang="en-US" dirty="0"/>
              <a:t>Points</a:t>
            </a:r>
          </a:p>
        </p:txBody>
      </p:sp>
      <p:sp>
        <p:nvSpPr>
          <p:cNvPr id="3" name="Content Placeholder 2">
            <a:extLst>
              <a:ext uri="{FF2B5EF4-FFF2-40B4-BE49-F238E27FC236}">
                <a16:creationId xmlns:a16="http://schemas.microsoft.com/office/drawing/2014/main" id="{6706C8C6-C713-39C8-4912-EEFC66DA6033}"/>
              </a:ext>
            </a:extLst>
          </p:cNvPr>
          <p:cNvSpPr>
            <a:spLocks noGrp="1"/>
          </p:cNvSpPr>
          <p:nvPr>
            <p:ph idx="1"/>
          </p:nvPr>
        </p:nvSpPr>
        <p:spPr>
          <a:xfrm>
            <a:off x="838200" y="1825624"/>
            <a:ext cx="10515600" cy="5032375"/>
          </a:xfrm>
        </p:spPr>
        <p:txBody>
          <a:bodyPr>
            <a:normAutofit lnSpcReduction="10000"/>
          </a:bodyPr>
          <a:lstStyle/>
          <a:p>
            <a:pPr algn="just">
              <a:buFont typeface="Arial" panose="020B0604020202020204" pitchFamily="34" charset="0"/>
              <a:buChar char="•"/>
            </a:pPr>
            <a:r>
              <a:rPr lang="en-US" sz="3200" b="1" i="0" dirty="0">
                <a:effectLst/>
                <a:latin typeface="Calibri" panose="020F0502020204030204" pitchFamily="34" charset="0"/>
                <a:cs typeface="Calibri" panose="020F0502020204030204" pitchFamily="34" charset="0"/>
              </a:rPr>
              <a:t>Select (σ) </a:t>
            </a:r>
            <a:r>
              <a:rPr lang="en-US" sz="3200" b="0" i="0" dirty="0">
                <a:effectLst/>
                <a:latin typeface="Calibri" panose="020F0502020204030204" pitchFamily="34" charset="0"/>
                <a:cs typeface="Calibri" panose="020F0502020204030204" pitchFamily="34" charset="0"/>
              </a:rPr>
              <a:t>is used to retrieve tuples(rows) based on certain conditions.</a:t>
            </a:r>
          </a:p>
          <a:p>
            <a:pPr algn="just">
              <a:buFont typeface="Arial" panose="020B0604020202020204" pitchFamily="34" charset="0"/>
              <a:buChar char="•"/>
            </a:pPr>
            <a:r>
              <a:rPr lang="en-US" sz="3200" b="1" i="0" dirty="0">
                <a:effectLst/>
                <a:latin typeface="Calibri" panose="020F0502020204030204" pitchFamily="34" charset="0"/>
                <a:cs typeface="Calibri" panose="020F0502020204030204" pitchFamily="34" charset="0"/>
              </a:rPr>
              <a:t>Project (∏) </a:t>
            </a:r>
            <a:r>
              <a:rPr lang="en-US" sz="3200" b="0" i="0" dirty="0">
                <a:effectLst/>
                <a:latin typeface="Calibri" panose="020F0502020204030204" pitchFamily="34" charset="0"/>
                <a:cs typeface="Calibri" panose="020F0502020204030204" pitchFamily="34" charset="0"/>
              </a:rPr>
              <a:t>is used to retrieve attributes(columns) from the relation.</a:t>
            </a:r>
          </a:p>
          <a:p>
            <a:pPr algn="just">
              <a:buFont typeface="Arial" panose="020B0604020202020204" pitchFamily="34" charset="0"/>
              <a:buChar char="•"/>
            </a:pPr>
            <a:r>
              <a:rPr lang="en-US" sz="3200" b="1" i="0" dirty="0">
                <a:effectLst/>
                <a:latin typeface="Calibri" panose="020F0502020204030204" pitchFamily="34" charset="0"/>
                <a:cs typeface="Calibri" panose="020F0502020204030204" pitchFamily="34" charset="0"/>
              </a:rPr>
              <a:t>Union (∪) </a:t>
            </a:r>
            <a:r>
              <a:rPr lang="en-US" sz="3200" b="0" i="0" dirty="0">
                <a:effectLst/>
                <a:latin typeface="Calibri" panose="020F0502020204030204" pitchFamily="34" charset="0"/>
                <a:cs typeface="Calibri" panose="020F0502020204030204" pitchFamily="34" charset="0"/>
              </a:rPr>
              <a:t>is used to retrieve all the tuples from two relations.</a:t>
            </a:r>
          </a:p>
          <a:p>
            <a:pPr algn="just">
              <a:buFont typeface="Arial" panose="020B0604020202020204" pitchFamily="34" charset="0"/>
              <a:buChar char="•"/>
            </a:pPr>
            <a:r>
              <a:rPr lang="en-US" sz="3200" b="1" i="0" dirty="0">
                <a:effectLst/>
                <a:latin typeface="Calibri" panose="020F0502020204030204" pitchFamily="34" charset="0"/>
                <a:cs typeface="Calibri" panose="020F0502020204030204" pitchFamily="34" charset="0"/>
              </a:rPr>
              <a:t>Set Difference (-) </a:t>
            </a:r>
            <a:r>
              <a:rPr lang="en-US" sz="3200" b="0" i="0" dirty="0">
                <a:effectLst/>
                <a:latin typeface="Calibri" panose="020F0502020204030204" pitchFamily="34" charset="0"/>
                <a:cs typeface="Calibri" panose="020F0502020204030204" pitchFamily="34" charset="0"/>
              </a:rPr>
              <a:t>is used to retrieve the tuples which are present in R but not in S(R-S).</a:t>
            </a:r>
          </a:p>
          <a:p>
            <a:pPr algn="just">
              <a:buFont typeface="Arial" panose="020B0604020202020204" pitchFamily="34" charset="0"/>
              <a:buChar char="•"/>
            </a:pPr>
            <a:r>
              <a:rPr lang="en-US" sz="3200" b="1" i="0" dirty="0">
                <a:effectLst/>
                <a:latin typeface="Calibri" panose="020F0502020204030204" pitchFamily="34" charset="0"/>
                <a:cs typeface="Calibri" panose="020F0502020204030204" pitchFamily="34" charset="0"/>
              </a:rPr>
              <a:t>Cartesian product (X) </a:t>
            </a:r>
            <a:r>
              <a:rPr lang="en-US" sz="3200" b="0" i="0" dirty="0">
                <a:effectLst/>
                <a:latin typeface="Calibri" panose="020F0502020204030204" pitchFamily="34" charset="0"/>
                <a:cs typeface="Calibri" panose="020F0502020204030204" pitchFamily="34" charset="0"/>
              </a:rPr>
              <a:t>is used to combine each tuple from the first relation with each tuple from the second relation.</a:t>
            </a:r>
          </a:p>
          <a:p>
            <a:pPr algn="just">
              <a:buFont typeface="Arial" panose="020B0604020202020204" pitchFamily="34" charset="0"/>
              <a:buChar char="•"/>
            </a:pPr>
            <a:r>
              <a:rPr lang="en-US" sz="3200" b="1" i="0" dirty="0">
                <a:effectLst/>
                <a:latin typeface="Calibri" panose="020F0502020204030204" pitchFamily="34" charset="0"/>
                <a:cs typeface="Calibri" panose="020F0502020204030204" pitchFamily="34" charset="0"/>
              </a:rPr>
              <a:t>Rename (ρ) </a:t>
            </a:r>
            <a:r>
              <a:rPr lang="en-US" sz="3200" b="0" i="0" dirty="0">
                <a:effectLst/>
                <a:latin typeface="Calibri" panose="020F0502020204030204" pitchFamily="34" charset="0"/>
                <a:cs typeface="Calibri" panose="020F0502020204030204" pitchFamily="34" charset="0"/>
              </a:rPr>
              <a:t>is used to rename the output relation.</a:t>
            </a:r>
          </a:p>
          <a:p>
            <a:endParaRPr lang="en-US" dirty="0"/>
          </a:p>
        </p:txBody>
      </p:sp>
    </p:spTree>
    <p:extLst>
      <p:ext uri="{BB962C8B-B14F-4D97-AF65-F5344CB8AC3E}">
        <p14:creationId xmlns:p14="http://schemas.microsoft.com/office/powerpoint/2010/main" val="37181843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C2ABD4-62E9-F924-85E5-5467B973F695}"/>
              </a:ext>
            </a:extLst>
          </p:cNvPr>
          <p:cNvSpPr>
            <a:spLocks noGrp="1"/>
          </p:cNvSpPr>
          <p:nvPr>
            <p:ph type="title"/>
          </p:nvPr>
        </p:nvSpPr>
        <p:spPr/>
        <p:txBody>
          <a:bodyPr/>
          <a:lstStyle/>
          <a:p>
            <a:r>
              <a:rPr lang="en-US" b="1" i="0" dirty="0">
                <a:effectLst/>
                <a:latin typeface="__Source_Sans_Pro_2fe30b"/>
              </a:rPr>
              <a:t>Derived Operations</a:t>
            </a:r>
            <a:br>
              <a:rPr lang="en-US" b="1" i="0" dirty="0">
                <a:effectLst/>
                <a:latin typeface="__Source_Sans_Pro_2fe30b"/>
              </a:rPr>
            </a:br>
            <a:endParaRPr lang="en-US" dirty="0"/>
          </a:p>
        </p:txBody>
      </p:sp>
      <p:sp>
        <p:nvSpPr>
          <p:cNvPr id="3" name="Content Placeholder 2">
            <a:extLst>
              <a:ext uri="{FF2B5EF4-FFF2-40B4-BE49-F238E27FC236}">
                <a16:creationId xmlns:a16="http://schemas.microsoft.com/office/drawing/2014/main" id="{5B6A1791-376C-6C2F-46E7-BE263186B060}"/>
              </a:ext>
            </a:extLst>
          </p:cNvPr>
          <p:cNvSpPr>
            <a:spLocks noGrp="1"/>
          </p:cNvSpPr>
          <p:nvPr>
            <p:ph idx="1"/>
          </p:nvPr>
        </p:nvSpPr>
        <p:spPr/>
        <p:txBody>
          <a:bodyPr>
            <a:normAutofit/>
          </a:bodyPr>
          <a:lstStyle/>
          <a:p>
            <a:pPr algn="just"/>
            <a:r>
              <a:rPr lang="en-US" sz="3200" b="0" i="0" dirty="0">
                <a:effectLst/>
                <a:latin typeface="Calibri" panose="020F0502020204030204" pitchFamily="34" charset="0"/>
                <a:cs typeface="Calibri" panose="020F0502020204030204" pitchFamily="34" charset="0"/>
              </a:rPr>
              <a:t>Derived operations known as extended operations, these operations can be derived from basic operations and hence named Derived Operations. These include three operations: Join Operations, Intersection operations, and Division operations.</a:t>
            </a:r>
            <a:endParaRPr lang="en-US"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722562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C148D-C621-6D82-57CA-473FB6FB6A80}"/>
              </a:ext>
            </a:extLst>
          </p:cNvPr>
          <p:cNvSpPr>
            <a:spLocks noGrp="1"/>
          </p:cNvSpPr>
          <p:nvPr>
            <p:ph type="title"/>
          </p:nvPr>
        </p:nvSpPr>
        <p:spPr>
          <a:xfrm>
            <a:off x="838200" y="365126"/>
            <a:ext cx="10515600" cy="676866"/>
          </a:xfrm>
        </p:spPr>
        <p:txBody>
          <a:bodyPr>
            <a:normAutofit fontScale="90000"/>
          </a:bodyPr>
          <a:lstStyle/>
          <a:p>
            <a:r>
              <a:rPr lang="en-US" b="1" i="0" dirty="0">
                <a:effectLst/>
                <a:latin typeface="__Source_Sans_Pro_2fe30b"/>
              </a:rPr>
              <a:t>Join Operations</a:t>
            </a:r>
            <a:br>
              <a:rPr lang="en-US" b="1" i="0" dirty="0">
                <a:effectLst/>
                <a:latin typeface="__Source_Sans_Pro_2fe30b"/>
              </a:rPr>
            </a:br>
            <a:endParaRPr lang="en-US" dirty="0"/>
          </a:p>
        </p:txBody>
      </p:sp>
      <p:sp>
        <p:nvSpPr>
          <p:cNvPr id="3" name="Content Placeholder 2">
            <a:extLst>
              <a:ext uri="{FF2B5EF4-FFF2-40B4-BE49-F238E27FC236}">
                <a16:creationId xmlns:a16="http://schemas.microsoft.com/office/drawing/2014/main" id="{36358D9B-A918-71B3-E49E-D022181974C5}"/>
              </a:ext>
            </a:extLst>
          </p:cNvPr>
          <p:cNvSpPr>
            <a:spLocks noGrp="1"/>
          </p:cNvSpPr>
          <p:nvPr>
            <p:ph idx="1"/>
          </p:nvPr>
        </p:nvSpPr>
        <p:spPr>
          <a:xfrm>
            <a:off x="838200" y="1169582"/>
            <a:ext cx="10963940" cy="5688418"/>
          </a:xfrm>
        </p:spPr>
        <p:txBody>
          <a:bodyPr>
            <a:normAutofit fontScale="92500" lnSpcReduction="10000"/>
          </a:bodyPr>
          <a:lstStyle/>
          <a:p>
            <a:pPr algn="just"/>
            <a:r>
              <a:rPr lang="en-US" sz="3200" b="0" i="0" u="none" strike="noStrike" dirty="0">
                <a:effectLst/>
                <a:latin typeface="Calibri" panose="020F0502020204030204" pitchFamily="34" charset="0"/>
                <a:cs typeface="Calibri" panose="020F0502020204030204" pitchFamily="34" charset="0"/>
              </a:rPr>
              <a:t>Join Operation in DBMS</a:t>
            </a:r>
            <a:r>
              <a:rPr lang="en-US" sz="3200" b="0" i="0" dirty="0">
                <a:effectLst/>
                <a:latin typeface="Calibri" panose="020F0502020204030204" pitchFamily="34" charset="0"/>
                <a:cs typeface="Calibri" panose="020F0502020204030204" pitchFamily="34" charset="0"/>
              </a:rPr>
              <a:t> are binary operations that allow us to combine two or more relations.</a:t>
            </a:r>
            <a:br>
              <a:rPr lang="en-US" sz="3200" b="0" i="0" dirty="0">
                <a:effectLst/>
                <a:latin typeface="Calibri" panose="020F0502020204030204" pitchFamily="34" charset="0"/>
                <a:cs typeface="Calibri" panose="020F0502020204030204" pitchFamily="34" charset="0"/>
              </a:rPr>
            </a:br>
            <a:r>
              <a:rPr lang="en-US" sz="3200" b="0" i="0" dirty="0">
                <a:effectLst/>
                <a:latin typeface="Calibri" panose="020F0502020204030204" pitchFamily="34" charset="0"/>
                <a:cs typeface="Calibri" panose="020F0502020204030204" pitchFamily="34" charset="0"/>
              </a:rPr>
              <a:t>They are further classified into two types: Inner Join, and Outer Join.</a:t>
            </a:r>
          </a:p>
          <a:p>
            <a:pPr algn="just"/>
            <a:r>
              <a:rPr lang="en-US" sz="3200" b="0" i="0" dirty="0">
                <a:effectLst/>
                <a:latin typeface="Calibri" panose="020F0502020204030204" pitchFamily="34" charset="0"/>
                <a:cs typeface="Calibri" panose="020F0502020204030204" pitchFamily="34" charset="0"/>
              </a:rPr>
              <a:t>First, let's have two relations </a:t>
            </a:r>
            <a:r>
              <a:rPr lang="en-US" sz="3200" b="1" i="0" dirty="0">
                <a:effectLst/>
                <a:latin typeface="Calibri" panose="020F0502020204030204" pitchFamily="34" charset="0"/>
                <a:cs typeface="Calibri" panose="020F0502020204030204" pitchFamily="34" charset="0"/>
              </a:rPr>
              <a:t>EMPLOYEE</a:t>
            </a:r>
            <a:r>
              <a:rPr lang="en-US" sz="3200" b="0" i="0" dirty="0">
                <a:effectLst/>
                <a:latin typeface="Calibri" panose="020F0502020204030204" pitchFamily="34" charset="0"/>
                <a:cs typeface="Calibri" panose="020F0502020204030204" pitchFamily="34" charset="0"/>
              </a:rPr>
              <a:t> consisting of </a:t>
            </a:r>
            <a:r>
              <a:rPr lang="en-US" sz="3200" b="1" i="0" dirty="0">
                <a:effectLst/>
                <a:latin typeface="Calibri" panose="020F0502020204030204" pitchFamily="34" charset="0"/>
                <a:cs typeface="Calibri" panose="020F0502020204030204" pitchFamily="34" charset="0"/>
              </a:rPr>
              <a:t>E_NO</a:t>
            </a:r>
            <a:r>
              <a:rPr lang="en-US" sz="3200" b="0" i="0" dirty="0">
                <a:effectLst/>
                <a:latin typeface="Calibri" panose="020F0502020204030204" pitchFamily="34" charset="0"/>
                <a:cs typeface="Calibri" panose="020F0502020204030204" pitchFamily="34" charset="0"/>
              </a:rPr>
              <a:t>, </a:t>
            </a:r>
            <a:r>
              <a:rPr lang="en-US" sz="3200" b="1" i="0" dirty="0">
                <a:effectLst/>
                <a:latin typeface="Calibri" panose="020F0502020204030204" pitchFamily="34" charset="0"/>
                <a:cs typeface="Calibri" panose="020F0502020204030204" pitchFamily="34" charset="0"/>
              </a:rPr>
              <a:t>E_NAME</a:t>
            </a:r>
            <a:r>
              <a:rPr lang="en-US" sz="3200" b="0" i="0" dirty="0">
                <a:effectLst/>
                <a:latin typeface="Calibri" panose="020F0502020204030204" pitchFamily="34" charset="0"/>
                <a:cs typeface="Calibri" panose="020F0502020204030204" pitchFamily="34" charset="0"/>
              </a:rPr>
              <a:t>, </a:t>
            </a:r>
            <a:r>
              <a:rPr lang="en-US" sz="3200" b="1" i="0" dirty="0">
                <a:effectLst/>
                <a:latin typeface="Calibri" panose="020F0502020204030204" pitchFamily="34" charset="0"/>
                <a:cs typeface="Calibri" panose="020F0502020204030204" pitchFamily="34" charset="0"/>
              </a:rPr>
              <a:t>CITY</a:t>
            </a:r>
            <a:r>
              <a:rPr lang="en-US" sz="3200" b="0" i="0" dirty="0">
                <a:effectLst/>
                <a:latin typeface="Calibri" panose="020F0502020204030204" pitchFamily="34" charset="0"/>
                <a:cs typeface="Calibri" panose="020F0502020204030204" pitchFamily="34" charset="0"/>
              </a:rPr>
              <a:t> and </a:t>
            </a:r>
            <a:r>
              <a:rPr lang="en-US" sz="3200" b="1" i="0" dirty="0">
                <a:effectLst/>
                <a:latin typeface="Calibri" panose="020F0502020204030204" pitchFamily="34" charset="0"/>
                <a:cs typeface="Calibri" panose="020F0502020204030204" pitchFamily="34" charset="0"/>
              </a:rPr>
              <a:t>EXPERIENCE</a:t>
            </a:r>
            <a:r>
              <a:rPr lang="en-US" sz="3200" b="0" i="0" dirty="0">
                <a:effectLst/>
                <a:latin typeface="Calibri" panose="020F0502020204030204" pitchFamily="34" charset="0"/>
                <a:cs typeface="Calibri" panose="020F0502020204030204" pitchFamily="34" charset="0"/>
              </a:rPr>
              <a:t>. EMPLOYEE table contains employee's information such as id, name, city, and experience of employee(In Years). The other relation is </a:t>
            </a:r>
            <a:r>
              <a:rPr lang="en-US" sz="3200" b="1" i="0" dirty="0">
                <a:effectLst/>
                <a:latin typeface="Calibri" panose="020F0502020204030204" pitchFamily="34" charset="0"/>
                <a:cs typeface="Calibri" panose="020F0502020204030204" pitchFamily="34" charset="0"/>
              </a:rPr>
              <a:t>DEPARTMENT</a:t>
            </a:r>
            <a:r>
              <a:rPr lang="en-US" sz="3200" b="0" i="0" dirty="0">
                <a:effectLst/>
                <a:latin typeface="Calibri" panose="020F0502020204030204" pitchFamily="34" charset="0"/>
                <a:cs typeface="Calibri" panose="020F0502020204030204" pitchFamily="34" charset="0"/>
              </a:rPr>
              <a:t> consisting of </a:t>
            </a:r>
            <a:r>
              <a:rPr lang="en-US" sz="3200" b="1" i="0" dirty="0">
                <a:effectLst/>
                <a:latin typeface="Calibri" panose="020F0502020204030204" pitchFamily="34" charset="0"/>
                <a:cs typeface="Calibri" panose="020F0502020204030204" pitchFamily="34" charset="0"/>
              </a:rPr>
              <a:t>D_NO</a:t>
            </a:r>
            <a:r>
              <a:rPr lang="en-US" sz="3200" b="0" i="0" dirty="0">
                <a:effectLst/>
                <a:latin typeface="Calibri" panose="020F0502020204030204" pitchFamily="34" charset="0"/>
                <a:cs typeface="Calibri" panose="020F0502020204030204" pitchFamily="34" charset="0"/>
              </a:rPr>
              <a:t>, </a:t>
            </a:r>
            <a:r>
              <a:rPr lang="en-US" sz="3200" b="1" i="0" dirty="0">
                <a:effectLst/>
                <a:latin typeface="Calibri" panose="020F0502020204030204" pitchFamily="34" charset="0"/>
                <a:cs typeface="Calibri" panose="020F0502020204030204" pitchFamily="34" charset="0"/>
              </a:rPr>
              <a:t>D_NAME</a:t>
            </a:r>
            <a:r>
              <a:rPr lang="en-US" sz="3200" b="0" i="0" dirty="0">
                <a:effectLst/>
                <a:latin typeface="Calibri" panose="020F0502020204030204" pitchFamily="34" charset="0"/>
                <a:cs typeface="Calibri" panose="020F0502020204030204" pitchFamily="34" charset="0"/>
              </a:rPr>
              <a:t>, </a:t>
            </a:r>
            <a:r>
              <a:rPr lang="en-US" sz="3200" b="1" i="0" dirty="0">
                <a:effectLst/>
                <a:latin typeface="Calibri" panose="020F0502020204030204" pitchFamily="34" charset="0"/>
                <a:cs typeface="Calibri" panose="020F0502020204030204" pitchFamily="34" charset="0"/>
              </a:rPr>
              <a:t>E_NO</a:t>
            </a:r>
            <a:r>
              <a:rPr lang="en-US" sz="3200" b="0" i="0" dirty="0">
                <a:effectLst/>
                <a:latin typeface="Calibri" panose="020F0502020204030204" pitchFamily="34" charset="0"/>
                <a:cs typeface="Calibri" panose="020F0502020204030204" pitchFamily="34" charset="0"/>
              </a:rPr>
              <a:t> and </a:t>
            </a:r>
            <a:r>
              <a:rPr lang="en-US" sz="3200" b="1" i="0" dirty="0">
                <a:effectLst/>
                <a:latin typeface="Calibri" panose="020F0502020204030204" pitchFamily="34" charset="0"/>
                <a:cs typeface="Calibri" panose="020F0502020204030204" pitchFamily="34" charset="0"/>
              </a:rPr>
              <a:t>MIN_EXPERIENCE</a:t>
            </a:r>
            <a:r>
              <a:rPr lang="en-US" sz="3200" b="0" i="0" dirty="0">
                <a:effectLst/>
                <a:latin typeface="Calibri" panose="020F0502020204030204" pitchFamily="34" charset="0"/>
                <a:cs typeface="Calibri" panose="020F0502020204030204" pitchFamily="34" charset="0"/>
              </a:rPr>
              <a:t>.</a:t>
            </a:r>
          </a:p>
          <a:p>
            <a:pPr algn="just"/>
            <a:r>
              <a:rPr lang="en-US" sz="3200" b="0" i="0" dirty="0">
                <a:effectLst/>
                <a:latin typeface="Calibri" panose="020F0502020204030204" pitchFamily="34" charset="0"/>
                <a:cs typeface="Calibri" panose="020F0502020204030204" pitchFamily="34" charset="0"/>
              </a:rPr>
              <a:t>DEPARTMENT table defines the mapping of an employee to their department. It contains Department Number, Department Name, Employee Id of the employee working in that department, and the minimum experience required(In Years) to be in that department.</a:t>
            </a:r>
          </a:p>
          <a:p>
            <a:endParaRPr lang="en-US" dirty="0"/>
          </a:p>
        </p:txBody>
      </p:sp>
    </p:spTree>
    <p:extLst>
      <p:ext uri="{BB962C8B-B14F-4D97-AF65-F5344CB8AC3E}">
        <p14:creationId xmlns:p14="http://schemas.microsoft.com/office/powerpoint/2010/main" val="9644957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0F17D1-E485-431F-6304-16E7289DB540}"/>
              </a:ext>
            </a:extLst>
          </p:cNvPr>
          <p:cNvSpPr>
            <a:spLocks noGrp="1"/>
          </p:cNvSpPr>
          <p:nvPr>
            <p:ph type="title"/>
          </p:nvPr>
        </p:nvSpPr>
        <p:spPr/>
        <p:txBody>
          <a:bodyPr/>
          <a:lstStyle/>
          <a:p>
            <a:r>
              <a:rPr lang="en-US" dirty="0"/>
              <a:t>Example</a:t>
            </a:r>
          </a:p>
        </p:txBody>
      </p:sp>
      <p:graphicFrame>
        <p:nvGraphicFramePr>
          <p:cNvPr id="4" name="Content Placeholder 3">
            <a:extLst>
              <a:ext uri="{FF2B5EF4-FFF2-40B4-BE49-F238E27FC236}">
                <a16:creationId xmlns:a16="http://schemas.microsoft.com/office/drawing/2014/main" id="{C3A6720F-3C95-A65F-B070-DC5FA7DE06E8}"/>
              </a:ext>
            </a:extLst>
          </p:cNvPr>
          <p:cNvGraphicFramePr>
            <a:graphicFrameLocks noGrp="1"/>
          </p:cNvGraphicFramePr>
          <p:nvPr>
            <p:ph idx="1"/>
            <p:extLst>
              <p:ext uri="{D42A27DB-BD31-4B8C-83A1-F6EECF244321}">
                <p14:modId xmlns:p14="http://schemas.microsoft.com/office/powerpoint/2010/main" val="550751232"/>
              </p:ext>
            </p:extLst>
          </p:nvPr>
        </p:nvGraphicFramePr>
        <p:xfrm>
          <a:off x="463698" y="2599466"/>
          <a:ext cx="6019209" cy="2779088"/>
        </p:xfrm>
        <a:graphic>
          <a:graphicData uri="http://schemas.openxmlformats.org/drawingml/2006/table">
            <a:tbl>
              <a:tblPr/>
              <a:tblGrid>
                <a:gridCol w="905757">
                  <a:extLst>
                    <a:ext uri="{9D8B030D-6E8A-4147-A177-3AD203B41FA5}">
                      <a16:colId xmlns:a16="http://schemas.microsoft.com/office/drawing/2014/main" val="2523318457"/>
                    </a:ext>
                  </a:extLst>
                </a:gridCol>
                <a:gridCol w="1236742">
                  <a:extLst>
                    <a:ext uri="{9D8B030D-6E8A-4147-A177-3AD203B41FA5}">
                      <a16:colId xmlns:a16="http://schemas.microsoft.com/office/drawing/2014/main" val="2067263600"/>
                    </a:ext>
                  </a:extLst>
                </a:gridCol>
                <a:gridCol w="1578897">
                  <a:extLst>
                    <a:ext uri="{9D8B030D-6E8A-4147-A177-3AD203B41FA5}">
                      <a16:colId xmlns:a16="http://schemas.microsoft.com/office/drawing/2014/main" val="3750125186"/>
                    </a:ext>
                  </a:extLst>
                </a:gridCol>
                <a:gridCol w="2297813">
                  <a:extLst>
                    <a:ext uri="{9D8B030D-6E8A-4147-A177-3AD203B41FA5}">
                      <a16:colId xmlns:a16="http://schemas.microsoft.com/office/drawing/2014/main" val="1901049968"/>
                    </a:ext>
                  </a:extLst>
                </a:gridCol>
              </a:tblGrid>
              <a:tr h="427552">
                <a:tc>
                  <a:txBody>
                    <a:bodyPr/>
                    <a:lstStyle/>
                    <a:p>
                      <a:pPr algn="ctr"/>
                      <a:r>
                        <a:rPr lang="en-US" b="1">
                          <a:effectLst/>
                        </a:rPr>
                        <a:t>E_NO</a:t>
                      </a:r>
                    </a:p>
                  </a:txBody>
                  <a:tcPr anchor="ctr">
                    <a:lnL>
                      <a:noFill/>
                    </a:lnL>
                    <a:lnR>
                      <a:noFill/>
                    </a:lnR>
                    <a:lnT>
                      <a:noFill/>
                    </a:lnT>
                    <a:lnB>
                      <a:noFill/>
                    </a:lnB>
                    <a:solidFill>
                      <a:srgbClr val="FAFBFC"/>
                    </a:solidFill>
                  </a:tcPr>
                </a:tc>
                <a:tc>
                  <a:txBody>
                    <a:bodyPr/>
                    <a:lstStyle/>
                    <a:p>
                      <a:pPr algn="ctr"/>
                      <a:r>
                        <a:rPr lang="en-US" b="1">
                          <a:effectLst/>
                        </a:rPr>
                        <a:t>E_NAME</a:t>
                      </a:r>
                    </a:p>
                  </a:txBody>
                  <a:tcPr anchor="ctr">
                    <a:lnL>
                      <a:noFill/>
                    </a:lnL>
                    <a:lnR>
                      <a:noFill/>
                    </a:lnR>
                    <a:lnT>
                      <a:noFill/>
                    </a:lnT>
                    <a:lnB>
                      <a:noFill/>
                    </a:lnB>
                    <a:solidFill>
                      <a:srgbClr val="FAFBFC"/>
                    </a:solidFill>
                  </a:tcPr>
                </a:tc>
                <a:tc>
                  <a:txBody>
                    <a:bodyPr/>
                    <a:lstStyle/>
                    <a:p>
                      <a:pPr algn="ctr"/>
                      <a:r>
                        <a:rPr lang="en-US" b="1">
                          <a:effectLst/>
                        </a:rPr>
                        <a:t>CITY</a:t>
                      </a:r>
                    </a:p>
                  </a:txBody>
                  <a:tcPr anchor="ctr">
                    <a:lnL>
                      <a:noFill/>
                    </a:lnL>
                    <a:lnR>
                      <a:noFill/>
                    </a:lnR>
                    <a:lnT>
                      <a:noFill/>
                    </a:lnT>
                    <a:lnB>
                      <a:noFill/>
                    </a:lnB>
                    <a:solidFill>
                      <a:srgbClr val="FAFBFC"/>
                    </a:solidFill>
                  </a:tcPr>
                </a:tc>
                <a:tc>
                  <a:txBody>
                    <a:bodyPr/>
                    <a:lstStyle/>
                    <a:p>
                      <a:pPr algn="ctr"/>
                      <a:r>
                        <a:rPr lang="en-US" b="1" dirty="0">
                          <a:effectLst/>
                        </a:rPr>
                        <a:t>EXPERIENCE</a:t>
                      </a:r>
                    </a:p>
                  </a:txBody>
                  <a:tcPr anchor="ctr">
                    <a:lnL>
                      <a:noFill/>
                    </a:lnL>
                    <a:lnR>
                      <a:noFill/>
                    </a:lnR>
                    <a:lnT>
                      <a:noFill/>
                    </a:lnT>
                    <a:lnB>
                      <a:noFill/>
                    </a:lnB>
                    <a:solidFill>
                      <a:srgbClr val="FAFBFC"/>
                    </a:solidFill>
                  </a:tcPr>
                </a:tc>
                <a:extLst>
                  <a:ext uri="{0D108BD9-81ED-4DB2-BD59-A6C34878D82A}">
                    <a16:rowId xmlns:a16="http://schemas.microsoft.com/office/drawing/2014/main" val="1967097865"/>
                  </a:ext>
                </a:extLst>
              </a:tr>
              <a:tr h="427552">
                <a:tc>
                  <a:txBody>
                    <a:bodyPr/>
                    <a:lstStyle/>
                    <a:p>
                      <a:pPr algn="ctr"/>
                      <a:r>
                        <a:rPr lang="en-US" dirty="0">
                          <a:effectLst/>
                        </a:rPr>
                        <a:t>E-1</a:t>
                      </a:r>
                    </a:p>
                  </a:txBody>
                  <a:tcPr anchor="ctr">
                    <a:lnL>
                      <a:noFill/>
                    </a:lnL>
                    <a:lnR>
                      <a:noFill/>
                    </a:lnR>
                    <a:lnT>
                      <a:noFill/>
                    </a:lnT>
                    <a:lnB>
                      <a:noFill/>
                    </a:lnB>
                    <a:solidFill>
                      <a:srgbClr val="FAFBFC"/>
                    </a:solidFill>
                  </a:tcPr>
                </a:tc>
                <a:tc>
                  <a:txBody>
                    <a:bodyPr/>
                    <a:lstStyle/>
                    <a:p>
                      <a:pPr algn="ctr"/>
                      <a:r>
                        <a:rPr lang="en-US">
                          <a:effectLst/>
                        </a:rPr>
                        <a:t>Ram</a:t>
                      </a:r>
                    </a:p>
                  </a:txBody>
                  <a:tcPr anchor="ctr">
                    <a:lnL>
                      <a:noFill/>
                    </a:lnL>
                    <a:lnR>
                      <a:noFill/>
                    </a:lnR>
                    <a:lnT>
                      <a:noFill/>
                    </a:lnT>
                    <a:lnB>
                      <a:noFill/>
                    </a:lnB>
                    <a:solidFill>
                      <a:srgbClr val="FAFBFC"/>
                    </a:solidFill>
                  </a:tcPr>
                </a:tc>
                <a:tc>
                  <a:txBody>
                    <a:bodyPr/>
                    <a:lstStyle/>
                    <a:p>
                      <a:pPr algn="ctr"/>
                      <a:r>
                        <a:rPr lang="en-US">
                          <a:effectLst/>
                        </a:rPr>
                        <a:t>Delhi</a:t>
                      </a:r>
                    </a:p>
                  </a:txBody>
                  <a:tcPr anchor="ctr">
                    <a:lnL>
                      <a:noFill/>
                    </a:lnL>
                    <a:lnR>
                      <a:noFill/>
                    </a:lnR>
                    <a:lnT>
                      <a:noFill/>
                    </a:lnT>
                    <a:lnB>
                      <a:noFill/>
                    </a:lnB>
                    <a:solidFill>
                      <a:srgbClr val="FAFBFC"/>
                    </a:solidFill>
                  </a:tcPr>
                </a:tc>
                <a:tc>
                  <a:txBody>
                    <a:bodyPr/>
                    <a:lstStyle/>
                    <a:p>
                      <a:pPr algn="ctr"/>
                      <a:r>
                        <a:rPr lang="en-US" dirty="0">
                          <a:effectLst/>
                        </a:rPr>
                        <a:t>04</a:t>
                      </a:r>
                    </a:p>
                  </a:txBody>
                  <a:tcPr anchor="ctr">
                    <a:lnL>
                      <a:noFill/>
                    </a:lnL>
                    <a:lnR>
                      <a:noFill/>
                    </a:lnR>
                    <a:lnT>
                      <a:noFill/>
                    </a:lnT>
                    <a:lnB>
                      <a:noFill/>
                    </a:lnB>
                    <a:solidFill>
                      <a:srgbClr val="FAFBFC"/>
                    </a:solidFill>
                  </a:tcPr>
                </a:tc>
                <a:extLst>
                  <a:ext uri="{0D108BD9-81ED-4DB2-BD59-A6C34878D82A}">
                    <a16:rowId xmlns:a16="http://schemas.microsoft.com/office/drawing/2014/main" val="3086274329"/>
                  </a:ext>
                </a:extLst>
              </a:tr>
              <a:tr h="748216">
                <a:tc>
                  <a:txBody>
                    <a:bodyPr/>
                    <a:lstStyle/>
                    <a:p>
                      <a:pPr algn="ctr"/>
                      <a:r>
                        <a:rPr lang="en-US">
                          <a:effectLst/>
                        </a:rPr>
                        <a:t>E-2</a:t>
                      </a:r>
                    </a:p>
                  </a:txBody>
                  <a:tcPr anchor="ctr">
                    <a:lnL>
                      <a:noFill/>
                    </a:lnL>
                    <a:lnR>
                      <a:noFill/>
                    </a:lnR>
                    <a:lnT>
                      <a:noFill/>
                    </a:lnT>
                    <a:lnB>
                      <a:noFill/>
                    </a:lnB>
                    <a:solidFill>
                      <a:srgbClr val="FAFBFC"/>
                    </a:solidFill>
                  </a:tcPr>
                </a:tc>
                <a:tc>
                  <a:txBody>
                    <a:bodyPr/>
                    <a:lstStyle/>
                    <a:p>
                      <a:pPr algn="ctr"/>
                      <a:r>
                        <a:rPr lang="en-US">
                          <a:effectLst/>
                        </a:rPr>
                        <a:t>Varun</a:t>
                      </a:r>
                    </a:p>
                  </a:txBody>
                  <a:tcPr anchor="ctr">
                    <a:lnL>
                      <a:noFill/>
                    </a:lnL>
                    <a:lnR>
                      <a:noFill/>
                    </a:lnR>
                    <a:lnT>
                      <a:noFill/>
                    </a:lnT>
                    <a:lnB>
                      <a:noFill/>
                    </a:lnB>
                    <a:solidFill>
                      <a:srgbClr val="FAFBFC"/>
                    </a:solidFill>
                  </a:tcPr>
                </a:tc>
                <a:tc>
                  <a:txBody>
                    <a:bodyPr/>
                    <a:lstStyle/>
                    <a:p>
                      <a:pPr algn="ctr"/>
                      <a:r>
                        <a:rPr lang="en-US">
                          <a:effectLst/>
                        </a:rPr>
                        <a:t>Chandigarh</a:t>
                      </a:r>
                    </a:p>
                  </a:txBody>
                  <a:tcPr anchor="ctr">
                    <a:lnL>
                      <a:noFill/>
                    </a:lnL>
                    <a:lnR>
                      <a:noFill/>
                    </a:lnR>
                    <a:lnT>
                      <a:noFill/>
                    </a:lnT>
                    <a:lnB>
                      <a:noFill/>
                    </a:lnB>
                    <a:solidFill>
                      <a:srgbClr val="FAFBFC"/>
                    </a:solidFill>
                  </a:tcPr>
                </a:tc>
                <a:tc>
                  <a:txBody>
                    <a:bodyPr/>
                    <a:lstStyle/>
                    <a:p>
                      <a:pPr algn="ctr"/>
                      <a:r>
                        <a:rPr lang="en-US" dirty="0">
                          <a:effectLst/>
                        </a:rPr>
                        <a:t>09</a:t>
                      </a:r>
                    </a:p>
                  </a:txBody>
                  <a:tcPr anchor="ctr">
                    <a:lnL>
                      <a:noFill/>
                    </a:lnL>
                    <a:lnR>
                      <a:noFill/>
                    </a:lnR>
                    <a:lnT>
                      <a:noFill/>
                    </a:lnT>
                    <a:lnB>
                      <a:noFill/>
                    </a:lnB>
                    <a:solidFill>
                      <a:srgbClr val="FAFBFC"/>
                    </a:solidFill>
                  </a:tcPr>
                </a:tc>
                <a:extLst>
                  <a:ext uri="{0D108BD9-81ED-4DB2-BD59-A6C34878D82A}">
                    <a16:rowId xmlns:a16="http://schemas.microsoft.com/office/drawing/2014/main" val="984613319"/>
                  </a:ext>
                </a:extLst>
              </a:tr>
              <a:tr h="427552">
                <a:tc>
                  <a:txBody>
                    <a:bodyPr/>
                    <a:lstStyle/>
                    <a:p>
                      <a:pPr algn="ctr"/>
                      <a:r>
                        <a:rPr lang="en-US">
                          <a:effectLst/>
                        </a:rPr>
                        <a:t>E-3</a:t>
                      </a:r>
                    </a:p>
                  </a:txBody>
                  <a:tcPr anchor="ctr">
                    <a:lnL>
                      <a:noFill/>
                    </a:lnL>
                    <a:lnR>
                      <a:noFill/>
                    </a:lnR>
                    <a:lnT>
                      <a:noFill/>
                    </a:lnT>
                    <a:lnB>
                      <a:noFill/>
                    </a:lnB>
                    <a:solidFill>
                      <a:srgbClr val="FAFBFC"/>
                    </a:solidFill>
                  </a:tcPr>
                </a:tc>
                <a:tc>
                  <a:txBody>
                    <a:bodyPr/>
                    <a:lstStyle/>
                    <a:p>
                      <a:pPr algn="ctr"/>
                      <a:r>
                        <a:rPr lang="en-US">
                          <a:effectLst/>
                        </a:rPr>
                        <a:t>Ravi</a:t>
                      </a:r>
                    </a:p>
                  </a:txBody>
                  <a:tcPr anchor="ctr">
                    <a:lnL>
                      <a:noFill/>
                    </a:lnL>
                    <a:lnR>
                      <a:noFill/>
                    </a:lnR>
                    <a:lnT>
                      <a:noFill/>
                    </a:lnT>
                    <a:lnB>
                      <a:noFill/>
                    </a:lnB>
                    <a:solidFill>
                      <a:srgbClr val="FAFBFC"/>
                    </a:solidFill>
                  </a:tcPr>
                </a:tc>
                <a:tc>
                  <a:txBody>
                    <a:bodyPr/>
                    <a:lstStyle/>
                    <a:p>
                      <a:pPr algn="ctr"/>
                      <a:r>
                        <a:rPr lang="en-US">
                          <a:effectLst/>
                        </a:rPr>
                        <a:t>Noida</a:t>
                      </a:r>
                    </a:p>
                  </a:txBody>
                  <a:tcPr anchor="ctr">
                    <a:lnL>
                      <a:noFill/>
                    </a:lnL>
                    <a:lnR>
                      <a:noFill/>
                    </a:lnR>
                    <a:lnT>
                      <a:noFill/>
                    </a:lnT>
                    <a:lnB>
                      <a:noFill/>
                    </a:lnB>
                    <a:solidFill>
                      <a:srgbClr val="FAFBFC"/>
                    </a:solidFill>
                  </a:tcPr>
                </a:tc>
                <a:tc>
                  <a:txBody>
                    <a:bodyPr/>
                    <a:lstStyle/>
                    <a:p>
                      <a:pPr algn="ctr"/>
                      <a:r>
                        <a:rPr lang="en-US">
                          <a:effectLst/>
                        </a:rPr>
                        <a:t>03</a:t>
                      </a:r>
                    </a:p>
                  </a:txBody>
                  <a:tcPr anchor="ctr">
                    <a:lnL>
                      <a:noFill/>
                    </a:lnL>
                    <a:lnR>
                      <a:noFill/>
                    </a:lnR>
                    <a:lnT>
                      <a:noFill/>
                    </a:lnT>
                    <a:lnB>
                      <a:noFill/>
                    </a:lnB>
                    <a:solidFill>
                      <a:srgbClr val="FAFBFC"/>
                    </a:solidFill>
                  </a:tcPr>
                </a:tc>
                <a:extLst>
                  <a:ext uri="{0D108BD9-81ED-4DB2-BD59-A6C34878D82A}">
                    <a16:rowId xmlns:a16="http://schemas.microsoft.com/office/drawing/2014/main" val="455685942"/>
                  </a:ext>
                </a:extLst>
              </a:tr>
              <a:tr h="748216">
                <a:tc>
                  <a:txBody>
                    <a:bodyPr/>
                    <a:lstStyle/>
                    <a:p>
                      <a:pPr algn="ctr"/>
                      <a:r>
                        <a:rPr lang="en-US">
                          <a:effectLst/>
                        </a:rPr>
                        <a:t>E-4</a:t>
                      </a:r>
                    </a:p>
                  </a:txBody>
                  <a:tcPr anchor="ctr">
                    <a:lnL>
                      <a:noFill/>
                    </a:lnL>
                    <a:lnR>
                      <a:noFill/>
                    </a:lnR>
                    <a:lnT>
                      <a:noFill/>
                    </a:lnT>
                    <a:lnB>
                      <a:noFill/>
                    </a:lnB>
                    <a:solidFill>
                      <a:srgbClr val="FAFBFC"/>
                    </a:solidFill>
                  </a:tcPr>
                </a:tc>
                <a:tc>
                  <a:txBody>
                    <a:bodyPr/>
                    <a:lstStyle/>
                    <a:p>
                      <a:pPr algn="ctr"/>
                      <a:r>
                        <a:rPr lang="en-US">
                          <a:effectLst/>
                        </a:rPr>
                        <a:t>Amit</a:t>
                      </a:r>
                    </a:p>
                  </a:txBody>
                  <a:tcPr anchor="ctr">
                    <a:lnL>
                      <a:noFill/>
                    </a:lnL>
                    <a:lnR>
                      <a:noFill/>
                    </a:lnR>
                    <a:lnT>
                      <a:noFill/>
                    </a:lnT>
                    <a:lnB>
                      <a:noFill/>
                    </a:lnB>
                    <a:solidFill>
                      <a:srgbClr val="FAFBFC"/>
                    </a:solidFill>
                  </a:tcPr>
                </a:tc>
                <a:tc>
                  <a:txBody>
                    <a:bodyPr/>
                    <a:lstStyle/>
                    <a:p>
                      <a:pPr algn="ctr"/>
                      <a:r>
                        <a:rPr lang="en-US">
                          <a:effectLst/>
                        </a:rPr>
                        <a:t>Bangalore</a:t>
                      </a:r>
                    </a:p>
                  </a:txBody>
                  <a:tcPr anchor="ctr">
                    <a:lnL>
                      <a:noFill/>
                    </a:lnL>
                    <a:lnR>
                      <a:noFill/>
                    </a:lnR>
                    <a:lnT>
                      <a:noFill/>
                    </a:lnT>
                    <a:lnB>
                      <a:noFill/>
                    </a:lnB>
                    <a:solidFill>
                      <a:srgbClr val="FAFBFC"/>
                    </a:solidFill>
                  </a:tcPr>
                </a:tc>
                <a:tc>
                  <a:txBody>
                    <a:bodyPr/>
                    <a:lstStyle/>
                    <a:p>
                      <a:pPr algn="ctr"/>
                      <a:r>
                        <a:rPr lang="en-US" dirty="0">
                          <a:effectLst/>
                        </a:rPr>
                        <a:t>07</a:t>
                      </a:r>
                    </a:p>
                  </a:txBody>
                  <a:tcPr anchor="ctr">
                    <a:lnL>
                      <a:noFill/>
                    </a:lnL>
                    <a:lnR>
                      <a:noFill/>
                    </a:lnR>
                    <a:lnT>
                      <a:noFill/>
                    </a:lnT>
                    <a:lnB>
                      <a:noFill/>
                    </a:lnB>
                    <a:solidFill>
                      <a:srgbClr val="FAFBFC"/>
                    </a:solidFill>
                  </a:tcPr>
                </a:tc>
                <a:extLst>
                  <a:ext uri="{0D108BD9-81ED-4DB2-BD59-A6C34878D82A}">
                    <a16:rowId xmlns:a16="http://schemas.microsoft.com/office/drawing/2014/main" val="3501955596"/>
                  </a:ext>
                </a:extLst>
              </a:tr>
            </a:tbl>
          </a:graphicData>
        </a:graphic>
      </p:graphicFrame>
      <p:graphicFrame>
        <p:nvGraphicFramePr>
          <p:cNvPr id="5" name="Table 4">
            <a:extLst>
              <a:ext uri="{FF2B5EF4-FFF2-40B4-BE49-F238E27FC236}">
                <a16:creationId xmlns:a16="http://schemas.microsoft.com/office/drawing/2014/main" id="{7D7C5303-E8DE-1A63-2DD5-E35AD7A8C6ED}"/>
              </a:ext>
            </a:extLst>
          </p:cNvPr>
          <p:cNvGraphicFramePr>
            <a:graphicFrameLocks noGrp="1"/>
          </p:cNvGraphicFramePr>
          <p:nvPr>
            <p:extLst>
              <p:ext uri="{D42A27DB-BD31-4B8C-83A1-F6EECF244321}">
                <p14:modId xmlns:p14="http://schemas.microsoft.com/office/powerpoint/2010/main" val="498700562"/>
              </p:ext>
            </p:extLst>
          </p:nvPr>
        </p:nvGraphicFramePr>
        <p:xfrm>
          <a:off x="6482907" y="2599466"/>
          <a:ext cx="5585048" cy="2779088"/>
        </p:xfrm>
        <a:graphic>
          <a:graphicData uri="http://schemas.openxmlformats.org/drawingml/2006/table">
            <a:tbl>
              <a:tblPr/>
              <a:tblGrid>
                <a:gridCol w="991781">
                  <a:extLst>
                    <a:ext uri="{9D8B030D-6E8A-4147-A177-3AD203B41FA5}">
                      <a16:colId xmlns:a16="http://schemas.microsoft.com/office/drawing/2014/main" val="1109117182"/>
                    </a:ext>
                  </a:extLst>
                </a:gridCol>
                <a:gridCol w="1158949">
                  <a:extLst>
                    <a:ext uri="{9D8B030D-6E8A-4147-A177-3AD203B41FA5}">
                      <a16:colId xmlns:a16="http://schemas.microsoft.com/office/drawing/2014/main" val="132023752"/>
                    </a:ext>
                  </a:extLst>
                </a:gridCol>
                <a:gridCol w="1254642">
                  <a:extLst>
                    <a:ext uri="{9D8B030D-6E8A-4147-A177-3AD203B41FA5}">
                      <a16:colId xmlns:a16="http://schemas.microsoft.com/office/drawing/2014/main" val="527137684"/>
                    </a:ext>
                  </a:extLst>
                </a:gridCol>
                <a:gridCol w="2179676">
                  <a:extLst>
                    <a:ext uri="{9D8B030D-6E8A-4147-A177-3AD203B41FA5}">
                      <a16:colId xmlns:a16="http://schemas.microsoft.com/office/drawing/2014/main" val="433160571"/>
                    </a:ext>
                  </a:extLst>
                </a:gridCol>
              </a:tblGrid>
              <a:tr h="694772">
                <a:tc>
                  <a:txBody>
                    <a:bodyPr/>
                    <a:lstStyle/>
                    <a:p>
                      <a:pPr algn="ctr"/>
                      <a:r>
                        <a:rPr lang="en-US" b="1">
                          <a:solidFill>
                            <a:schemeClr val="tx1"/>
                          </a:solidFill>
                          <a:effectLst/>
                        </a:rPr>
                        <a:t>D_NO</a:t>
                      </a:r>
                    </a:p>
                  </a:txBody>
                  <a:tcPr anchor="ctr">
                    <a:lnL>
                      <a:noFill/>
                    </a:lnL>
                    <a:lnR>
                      <a:noFill/>
                    </a:lnR>
                    <a:lnT>
                      <a:noFill/>
                    </a:lnT>
                    <a:lnB>
                      <a:noFill/>
                    </a:lnB>
                    <a:solidFill>
                      <a:srgbClr val="FAFBFC"/>
                    </a:solidFill>
                  </a:tcPr>
                </a:tc>
                <a:tc>
                  <a:txBody>
                    <a:bodyPr/>
                    <a:lstStyle/>
                    <a:p>
                      <a:pPr algn="ctr"/>
                      <a:r>
                        <a:rPr lang="en-US" b="1">
                          <a:solidFill>
                            <a:schemeClr val="tx1"/>
                          </a:solidFill>
                          <a:effectLst/>
                        </a:rPr>
                        <a:t>D_NAME</a:t>
                      </a:r>
                    </a:p>
                  </a:txBody>
                  <a:tcPr anchor="ctr">
                    <a:lnL>
                      <a:noFill/>
                    </a:lnL>
                    <a:lnR>
                      <a:noFill/>
                    </a:lnR>
                    <a:lnT>
                      <a:noFill/>
                    </a:lnT>
                    <a:lnB>
                      <a:noFill/>
                    </a:lnB>
                    <a:solidFill>
                      <a:srgbClr val="FAFBFC"/>
                    </a:solidFill>
                  </a:tcPr>
                </a:tc>
                <a:tc>
                  <a:txBody>
                    <a:bodyPr/>
                    <a:lstStyle/>
                    <a:p>
                      <a:pPr algn="ctr"/>
                      <a:r>
                        <a:rPr lang="en-US" b="1">
                          <a:solidFill>
                            <a:schemeClr val="tx1"/>
                          </a:solidFill>
                          <a:effectLst/>
                        </a:rPr>
                        <a:t>E_NO</a:t>
                      </a:r>
                    </a:p>
                  </a:txBody>
                  <a:tcPr anchor="ctr">
                    <a:lnL>
                      <a:noFill/>
                    </a:lnL>
                    <a:lnR>
                      <a:noFill/>
                    </a:lnR>
                    <a:lnT>
                      <a:noFill/>
                    </a:lnT>
                    <a:lnB>
                      <a:noFill/>
                    </a:lnB>
                    <a:solidFill>
                      <a:srgbClr val="FAFBFC"/>
                    </a:solidFill>
                  </a:tcPr>
                </a:tc>
                <a:tc>
                  <a:txBody>
                    <a:bodyPr/>
                    <a:lstStyle/>
                    <a:p>
                      <a:pPr algn="ctr"/>
                      <a:r>
                        <a:rPr lang="en-US" b="1" dirty="0">
                          <a:solidFill>
                            <a:schemeClr val="tx1"/>
                          </a:solidFill>
                          <a:effectLst/>
                        </a:rPr>
                        <a:t>MIN_EXPERIENCE</a:t>
                      </a:r>
                    </a:p>
                  </a:txBody>
                  <a:tcPr anchor="ctr">
                    <a:lnL>
                      <a:noFill/>
                    </a:lnL>
                    <a:lnR>
                      <a:noFill/>
                    </a:lnR>
                    <a:lnT>
                      <a:noFill/>
                    </a:lnT>
                    <a:lnB>
                      <a:noFill/>
                    </a:lnB>
                    <a:solidFill>
                      <a:srgbClr val="FAFBFC"/>
                    </a:solidFill>
                  </a:tcPr>
                </a:tc>
                <a:extLst>
                  <a:ext uri="{0D108BD9-81ED-4DB2-BD59-A6C34878D82A}">
                    <a16:rowId xmlns:a16="http://schemas.microsoft.com/office/drawing/2014/main" val="2676198438"/>
                  </a:ext>
                </a:extLst>
              </a:tr>
              <a:tr h="694772">
                <a:tc>
                  <a:txBody>
                    <a:bodyPr/>
                    <a:lstStyle/>
                    <a:p>
                      <a:pPr algn="ctr"/>
                      <a:r>
                        <a:rPr lang="en-US">
                          <a:effectLst/>
                        </a:rPr>
                        <a:t>D-1</a:t>
                      </a:r>
                    </a:p>
                  </a:txBody>
                  <a:tcPr anchor="ctr">
                    <a:lnL>
                      <a:noFill/>
                    </a:lnL>
                    <a:lnR>
                      <a:noFill/>
                    </a:lnR>
                    <a:lnT>
                      <a:noFill/>
                    </a:lnT>
                    <a:lnB>
                      <a:noFill/>
                    </a:lnB>
                    <a:solidFill>
                      <a:srgbClr val="FAFBFC"/>
                    </a:solidFill>
                  </a:tcPr>
                </a:tc>
                <a:tc>
                  <a:txBody>
                    <a:bodyPr/>
                    <a:lstStyle/>
                    <a:p>
                      <a:pPr algn="ctr"/>
                      <a:r>
                        <a:rPr lang="en-US">
                          <a:effectLst/>
                        </a:rPr>
                        <a:t>HR</a:t>
                      </a:r>
                    </a:p>
                  </a:txBody>
                  <a:tcPr anchor="ctr">
                    <a:lnL>
                      <a:noFill/>
                    </a:lnL>
                    <a:lnR>
                      <a:noFill/>
                    </a:lnR>
                    <a:lnT>
                      <a:noFill/>
                    </a:lnT>
                    <a:lnB>
                      <a:noFill/>
                    </a:lnB>
                    <a:solidFill>
                      <a:srgbClr val="FAFBFC"/>
                    </a:solidFill>
                  </a:tcPr>
                </a:tc>
                <a:tc>
                  <a:txBody>
                    <a:bodyPr/>
                    <a:lstStyle/>
                    <a:p>
                      <a:pPr algn="ctr"/>
                      <a:r>
                        <a:rPr lang="en-US">
                          <a:effectLst/>
                        </a:rPr>
                        <a:t>E-1</a:t>
                      </a:r>
                    </a:p>
                  </a:txBody>
                  <a:tcPr anchor="ctr">
                    <a:lnL>
                      <a:noFill/>
                    </a:lnL>
                    <a:lnR>
                      <a:noFill/>
                    </a:lnR>
                    <a:lnT>
                      <a:noFill/>
                    </a:lnT>
                    <a:lnB>
                      <a:noFill/>
                    </a:lnB>
                    <a:solidFill>
                      <a:srgbClr val="FAFBFC"/>
                    </a:solidFill>
                  </a:tcPr>
                </a:tc>
                <a:tc>
                  <a:txBody>
                    <a:bodyPr/>
                    <a:lstStyle/>
                    <a:p>
                      <a:pPr algn="ctr"/>
                      <a:r>
                        <a:rPr lang="en-US">
                          <a:effectLst/>
                        </a:rPr>
                        <a:t>03</a:t>
                      </a:r>
                    </a:p>
                  </a:txBody>
                  <a:tcPr anchor="ctr">
                    <a:lnL>
                      <a:noFill/>
                    </a:lnL>
                    <a:lnR>
                      <a:noFill/>
                    </a:lnR>
                    <a:lnT>
                      <a:noFill/>
                    </a:lnT>
                    <a:lnB>
                      <a:noFill/>
                    </a:lnB>
                    <a:solidFill>
                      <a:srgbClr val="FAFBFC"/>
                    </a:solidFill>
                  </a:tcPr>
                </a:tc>
                <a:extLst>
                  <a:ext uri="{0D108BD9-81ED-4DB2-BD59-A6C34878D82A}">
                    <a16:rowId xmlns:a16="http://schemas.microsoft.com/office/drawing/2014/main" val="3190461316"/>
                  </a:ext>
                </a:extLst>
              </a:tr>
              <a:tr h="694772">
                <a:tc>
                  <a:txBody>
                    <a:bodyPr/>
                    <a:lstStyle/>
                    <a:p>
                      <a:pPr algn="ctr"/>
                      <a:r>
                        <a:rPr lang="en-US">
                          <a:effectLst/>
                        </a:rPr>
                        <a:t>D-2</a:t>
                      </a:r>
                    </a:p>
                  </a:txBody>
                  <a:tcPr anchor="ctr">
                    <a:lnL>
                      <a:noFill/>
                    </a:lnL>
                    <a:lnR>
                      <a:noFill/>
                    </a:lnR>
                    <a:lnT>
                      <a:noFill/>
                    </a:lnT>
                    <a:lnB>
                      <a:noFill/>
                    </a:lnB>
                    <a:solidFill>
                      <a:srgbClr val="FAFBFC"/>
                    </a:solidFill>
                  </a:tcPr>
                </a:tc>
                <a:tc>
                  <a:txBody>
                    <a:bodyPr/>
                    <a:lstStyle/>
                    <a:p>
                      <a:pPr algn="ctr"/>
                      <a:r>
                        <a:rPr lang="en-US" dirty="0">
                          <a:effectLst/>
                        </a:rPr>
                        <a:t>IT</a:t>
                      </a:r>
                    </a:p>
                  </a:txBody>
                  <a:tcPr anchor="ctr">
                    <a:lnL>
                      <a:noFill/>
                    </a:lnL>
                    <a:lnR>
                      <a:noFill/>
                    </a:lnR>
                    <a:lnT>
                      <a:noFill/>
                    </a:lnT>
                    <a:lnB>
                      <a:noFill/>
                    </a:lnB>
                    <a:solidFill>
                      <a:srgbClr val="FAFBFC"/>
                    </a:solidFill>
                  </a:tcPr>
                </a:tc>
                <a:tc>
                  <a:txBody>
                    <a:bodyPr/>
                    <a:lstStyle/>
                    <a:p>
                      <a:pPr algn="ctr"/>
                      <a:r>
                        <a:rPr lang="en-US">
                          <a:effectLst/>
                        </a:rPr>
                        <a:t>E-2</a:t>
                      </a:r>
                    </a:p>
                  </a:txBody>
                  <a:tcPr anchor="ctr">
                    <a:lnL>
                      <a:noFill/>
                    </a:lnL>
                    <a:lnR>
                      <a:noFill/>
                    </a:lnR>
                    <a:lnT>
                      <a:noFill/>
                    </a:lnT>
                    <a:lnB>
                      <a:noFill/>
                    </a:lnB>
                    <a:solidFill>
                      <a:srgbClr val="FAFBFC"/>
                    </a:solidFill>
                  </a:tcPr>
                </a:tc>
                <a:tc>
                  <a:txBody>
                    <a:bodyPr/>
                    <a:lstStyle/>
                    <a:p>
                      <a:pPr algn="ctr"/>
                      <a:r>
                        <a:rPr lang="en-US">
                          <a:effectLst/>
                        </a:rPr>
                        <a:t>05</a:t>
                      </a:r>
                    </a:p>
                  </a:txBody>
                  <a:tcPr anchor="ctr">
                    <a:lnL>
                      <a:noFill/>
                    </a:lnL>
                    <a:lnR>
                      <a:noFill/>
                    </a:lnR>
                    <a:lnT>
                      <a:noFill/>
                    </a:lnT>
                    <a:lnB>
                      <a:noFill/>
                    </a:lnB>
                    <a:solidFill>
                      <a:srgbClr val="FAFBFC"/>
                    </a:solidFill>
                  </a:tcPr>
                </a:tc>
                <a:extLst>
                  <a:ext uri="{0D108BD9-81ED-4DB2-BD59-A6C34878D82A}">
                    <a16:rowId xmlns:a16="http://schemas.microsoft.com/office/drawing/2014/main" val="2928792413"/>
                  </a:ext>
                </a:extLst>
              </a:tr>
              <a:tr h="694772">
                <a:tc>
                  <a:txBody>
                    <a:bodyPr/>
                    <a:lstStyle/>
                    <a:p>
                      <a:pPr algn="ctr"/>
                      <a:r>
                        <a:rPr lang="en-US">
                          <a:effectLst/>
                        </a:rPr>
                        <a:t>D-3</a:t>
                      </a:r>
                    </a:p>
                  </a:txBody>
                  <a:tcPr anchor="ctr">
                    <a:lnL>
                      <a:noFill/>
                    </a:lnL>
                    <a:lnR>
                      <a:noFill/>
                    </a:lnR>
                    <a:lnT>
                      <a:noFill/>
                    </a:lnT>
                    <a:lnB>
                      <a:noFill/>
                    </a:lnB>
                    <a:solidFill>
                      <a:srgbClr val="FAFBFC"/>
                    </a:solidFill>
                  </a:tcPr>
                </a:tc>
                <a:tc>
                  <a:txBody>
                    <a:bodyPr/>
                    <a:lstStyle/>
                    <a:p>
                      <a:pPr algn="ctr"/>
                      <a:r>
                        <a:rPr lang="en-US">
                          <a:effectLst/>
                        </a:rPr>
                        <a:t>Marketing</a:t>
                      </a:r>
                    </a:p>
                  </a:txBody>
                  <a:tcPr anchor="ctr">
                    <a:lnL>
                      <a:noFill/>
                    </a:lnL>
                    <a:lnR>
                      <a:noFill/>
                    </a:lnR>
                    <a:lnT>
                      <a:noFill/>
                    </a:lnT>
                    <a:lnB>
                      <a:noFill/>
                    </a:lnB>
                    <a:solidFill>
                      <a:srgbClr val="FAFBFC"/>
                    </a:solidFill>
                  </a:tcPr>
                </a:tc>
                <a:tc>
                  <a:txBody>
                    <a:bodyPr/>
                    <a:lstStyle/>
                    <a:p>
                      <a:pPr algn="ctr"/>
                      <a:r>
                        <a:rPr lang="en-US" dirty="0">
                          <a:effectLst/>
                        </a:rPr>
                        <a:t>E-3</a:t>
                      </a:r>
                    </a:p>
                  </a:txBody>
                  <a:tcPr anchor="ctr">
                    <a:lnL>
                      <a:noFill/>
                    </a:lnL>
                    <a:lnR>
                      <a:noFill/>
                    </a:lnR>
                    <a:lnT>
                      <a:noFill/>
                    </a:lnT>
                    <a:lnB>
                      <a:noFill/>
                    </a:lnB>
                    <a:solidFill>
                      <a:srgbClr val="FAFBFC"/>
                    </a:solidFill>
                  </a:tcPr>
                </a:tc>
                <a:tc>
                  <a:txBody>
                    <a:bodyPr/>
                    <a:lstStyle/>
                    <a:p>
                      <a:pPr algn="ctr"/>
                      <a:r>
                        <a:rPr lang="en-US" dirty="0">
                          <a:effectLst/>
                        </a:rPr>
                        <a:t>02</a:t>
                      </a:r>
                    </a:p>
                  </a:txBody>
                  <a:tcPr anchor="ctr">
                    <a:lnL>
                      <a:noFill/>
                    </a:lnL>
                    <a:lnR>
                      <a:noFill/>
                    </a:lnR>
                    <a:lnT>
                      <a:noFill/>
                    </a:lnT>
                    <a:lnB>
                      <a:noFill/>
                    </a:lnB>
                    <a:solidFill>
                      <a:srgbClr val="FAFBFC"/>
                    </a:solidFill>
                  </a:tcPr>
                </a:tc>
                <a:extLst>
                  <a:ext uri="{0D108BD9-81ED-4DB2-BD59-A6C34878D82A}">
                    <a16:rowId xmlns:a16="http://schemas.microsoft.com/office/drawing/2014/main" val="989050232"/>
                  </a:ext>
                </a:extLst>
              </a:tr>
            </a:tbl>
          </a:graphicData>
        </a:graphic>
      </p:graphicFrame>
      <p:sp>
        <p:nvSpPr>
          <p:cNvPr id="7" name="TextBox 6">
            <a:extLst>
              <a:ext uri="{FF2B5EF4-FFF2-40B4-BE49-F238E27FC236}">
                <a16:creationId xmlns:a16="http://schemas.microsoft.com/office/drawing/2014/main" id="{1E9A271E-CAEB-4252-3C22-CCDC35C7B109}"/>
              </a:ext>
            </a:extLst>
          </p:cNvPr>
          <p:cNvSpPr txBox="1"/>
          <p:nvPr/>
        </p:nvSpPr>
        <p:spPr>
          <a:xfrm>
            <a:off x="505639" y="1960410"/>
            <a:ext cx="3151961" cy="523220"/>
          </a:xfrm>
          <a:prstGeom prst="rect">
            <a:avLst/>
          </a:prstGeom>
          <a:noFill/>
        </p:spPr>
        <p:txBody>
          <a:bodyPr wrap="square">
            <a:spAutoFit/>
          </a:bodyPr>
          <a:lstStyle/>
          <a:p>
            <a:r>
              <a:rPr lang="en-US" sz="2800" b="1" i="0" dirty="0">
                <a:solidFill>
                  <a:srgbClr val="61738E"/>
                </a:solidFill>
                <a:effectLst/>
                <a:latin typeface="Calibri" panose="020F0502020204030204" pitchFamily="34" charset="0"/>
                <a:cs typeface="Calibri" panose="020F0502020204030204" pitchFamily="34" charset="0"/>
              </a:rPr>
              <a:t>EMPLOYEE</a:t>
            </a:r>
            <a:endParaRPr lang="en-US" sz="2800" b="1" dirty="0">
              <a:latin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id="{00D50D7D-A7BB-C690-994D-4E3B02AD9021}"/>
              </a:ext>
            </a:extLst>
          </p:cNvPr>
          <p:cNvSpPr txBox="1"/>
          <p:nvPr/>
        </p:nvSpPr>
        <p:spPr>
          <a:xfrm>
            <a:off x="6482907" y="2076246"/>
            <a:ext cx="3151961" cy="523220"/>
          </a:xfrm>
          <a:prstGeom prst="rect">
            <a:avLst/>
          </a:prstGeom>
          <a:noFill/>
        </p:spPr>
        <p:txBody>
          <a:bodyPr wrap="square">
            <a:spAutoFit/>
          </a:bodyPr>
          <a:lstStyle/>
          <a:p>
            <a:r>
              <a:rPr lang="en-US" sz="2800" b="1" dirty="0">
                <a:solidFill>
                  <a:srgbClr val="61738E"/>
                </a:solidFill>
                <a:latin typeface="Calibri" panose="020F0502020204030204" pitchFamily="34" charset="0"/>
                <a:cs typeface="Calibri" panose="020F0502020204030204" pitchFamily="34" charset="0"/>
              </a:rPr>
              <a:t>DEPARTMENT</a:t>
            </a:r>
            <a:endParaRPr lang="en-US" sz="28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650447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E12CFD-9E40-6E5C-4AA7-F76CB4D81565}"/>
              </a:ext>
            </a:extLst>
          </p:cNvPr>
          <p:cNvSpPr>
            <a:spLocks noGrp="1"/>
          </p:cNvSpPr>
          <p:nvPr>
            <p:ph type="title"/>
          </p:nvPr>
        </p:nvSpPr>
        <p:spPr>
          <a:xfrm>
            <a:off x="838200" y="365125"/>
            <a:ext cx="10515600" cy="560161"/>
          </a:xfrm>
        </p:spPr>
        <p:txBody>
          <a:bodyPr>
            <a:normAutofit fontScale="90000"/>
          </a:bodyPr>
          <a:lstStyle/>
          <a:p>
            <a:r>
              <a:rPr lang="en-US" dirty="0"/>
              <a:t>Cartesian Product</a:t>
            </a:r>
          </a:p>
        </p:txBody>
      </p:sp>
      <p:graphicFrame>
        <p:nvGraphicFramePr>
          <p:cNvPr id="4" name="Content Placeholder 3">
            <a:extLst>
              <a:ext uri="{FF2B5EF4-FFF2-40B4-BE49-F238E27FC236}">
                <a16:creationId xmlns:a16="http://schemas.microsoft.com/office/drawing/2014/main" id="{1392DE87-3AA7-5926-D8D1-771AB2058E0C}"/>
              </a:ext>
            </a:extLst>
          </p:cNvPr>
          <p:cNvGraphicFramePr>
            <a:graphicFrameLocks noGrp="1"/>
          </p:cNvGraphicFramePr>
          <p:nvPr>
            <p:ph idx="1"/>
            <p:extLst>
              <p:ext uri="{D42A27DB-BD31-4B8C-83A1-F6EECF244321}">
                <p14:modId xmlns:p14="http://schemas.microsoft.com/office/powerpoint/2010/main" val="3053478672"/>
              </p:ext>
            </p:extLst>
          </p:nvPr>
        </p:nvGraphicFramePr>
        <p:xfrm>
          <a:off x="0" y="1281340"/>
          <a:ext cx="12192000" cy="5576658"/>
        </p:xfrm>
        <a:graphic>
          <a:graphicData uri="http://schemas.openxmlformats.org/drawingml/2006/table">
            <a:tbl>
              <a:tblPr/>
              <a:tblGrid>
                <a:gridCol w="1524000">
                  <a:extLst>
                    <a:ext uri="{9D8B030D-6E8A-4147-A177-3AD203B41FA5}">
                      <a16:colId xmlns:a16="http://schemas.microsoft.com/office/drawing/2014/main" val="1756185661"/>
                    </a:ext>
                  </a:extLst>
                </a:gridCol>
                <a:gridCol w="1524000">
                  <a:extLst>
                    <a:ext uri="{9D8B030D-6E8A-4147-A177-3AD203B41FA5}">
                      <a16:colId xmlns:a16="http://schemas.microsoft.com/office/drawing/2014/main" val="3965336165"/>
                    </a:ext>
                  </a:extLst>
                </a:gridCol>
                <a:gridCol w="1524000">
                  <a:extLst>
                    <a:ext uri="{9D8B030D-6E8A-4147-A177-3AD203B41FA5}">
                      <a16:colId xmlns:a16="http://schemas.microsoft.com/office/drawing/2014/main" val="4221882175"/>
                    </a:ext>
                  </a:extLst>
                </a:gridCol>
                <a:gridCol w="1524000">
                  <a:extLst>
                    <a:ext uri="{9D8B030D-6E8A-4147-A177-3AD203B41FA5}">
                      <a16:colId xmlns:a16="http://schemas.microsoft.com/office/drawing/2014/main" val="2293101609"/>
                    </a:ext>
                  </a:extLst>
                </a:gridCol>
                <a:gridCol w="1524000">
                  <a:extLst>
                    <a:ext uri="{9D8B030D-6E8A-4147-A177-3AD203B41FA5}">
                      <a16:colId xmlns:a16="http://schemas.microsoft.com/office/drawing/2014/main" val="3197843216"/>
                    </a:ext>
                  </a:extLst>
                </a:gridCol>
                <a:gridCol w="1524000">
                  <a:extLst>
                    <a:ext uri="{9D8B030D-6E8A-4147-A177-3AD203B41FA5}">
                      <a16:colId xmlns:a16="http://schemas.microsoft.com/office/drawing/2014/main" val="3142524881"/>
                    </a:ext>
                  </a:extLst>
                </a:gridCol>
                <a:gridCol w="1524000">
                  <a:extLst>
                    <a:ext uri="{9D8B030D-6E8A-4147-A177-3AD203B41FA5}">
                      <a16:colId xmlns:a16="http://schemas.microsoft.com/office/drawing/2014/main" val="610620463"/>
                    </a:ext>
                  </a:extLst>
                </a:gridCol>
                <a:gridCol w="1524000">
                  <a:extLst>
                    <a:ext uri="{9D8B030D-6E8A-4147-A177-3AD203B41FA5}">
                      <a16:colId xmlns:a16="http://schemas.microsoft.com/office/drawing/2014/main" val="4094141553"/>
                    </a:ext>
                  </a:extLst>
                </a:gridCol>
              </a:tblGrid>
              <a:tr h="725952">
                <a:tc>
                  <a:txBody>
                    <a:bodyPr/>
                    <a:lstStyle/>
                    <a:p>
                      <a:pPr algn="ctr"/>
                      <a:r>
                        <a:rPr lang="en-US" sz="2000" b="1" dirty="0">
                          <a:effectLst/>
                        </a:rPr>
                        <a:t>E_NO</a:t>
                      </a:r>
                    </a:p>
                  </a:txBody>
                  <a:tcPr marL="37838" marR="37838" marT="18919" marB="18919" anchor="ctr">
                    <a:lnL>
                      <a:noFill/>
                    </a:lnL>
                    <a:lnR>
                      <a:noFill/>
                    </a:lnR>
                    <a:lnT>
                      <a:noFill/>
                    </a:lnT>
                    <a:lnB>
                      <a:noFill/>
                    </a:lnB>
                    <a:solidFill>
                      <a:srgbClr val="FAFBFC"/>
                    </a:solidFill>
                  </a:tcPr>
                </a:tc>
                <a:tc>
                  <a:txBody>
                    <a:bodyPr/>
                    <a:lstStyle/>
                    <a:p>
                      <a:pPr algn="ctr"/>
                      <a:r>
                        <a:rPr lang="en-US" sz="2000" b="1">
                          <a:effectLst/>
                        </a:rPr>
                        <a:t>E_NAME</a:t>
                      </a:r>
                    </a:p>
                  </a:txBody>
                  <a:tcPr marL="37838" marR="37838" marT="18919" marB="18919" anchor="ctr">
                    <a:lnL>
                      <a:noFill/>
                    </a:lnL>
                    <a:lnR>
                      <a:noFill/>
                    </a:lnR>
                    <a:lnT>
                      <a:noFill/>
                    </a:lnT>
                    <a:lnB>
                      <a:noFill/>
                    </a:lnB>
                    <a:solidFill>
                      <a:srgbClr val="FAFBFC"/>
                    </a:solidFill>
                  </a:tcPr>
                </a:tc>
                <a:tc>
                  <a:txBody>
                    <a:bodyPr/>
                    <a:lstStyle/>
                    <a:p>
                      <a:pPr algn="ctr"/>
                      <a:r>
                        <a:rPr lang="en-US" sz="2000" b="1">
                          <a:effectLst/>
                        </a:rPr>
                        <a:t>CITY</a:t>
                      </a:r>
                    </a:p>
                  </a:txBody>
                  <a:tcPr marL="37838" marR="37838" marT="18919" marB="18919" anchor="ctr">
                    <a:lnL>
                      <a:noFill/>
                    </a:lnL>
                    <a:lnR>
                      <a:noFill/>
                    </a:lnR>
                    <a:lnT>
                      <a:noFill/>
                    </a:lnT>
                    <a:lnB>
                      <a:noFill/>
                    </a:lnB>
                    <a:solidFill>
                      <a:srgbClr val="FAFBFC"/>
                    </a:solidFill>
                  </a:tcPr>
                </a:tc>
                <a:tc>
                  <a:txBody>
                    <a:bodyPr/>
                    <a:lstStyle/>
                    <a:p>
                      <a:pPr algn="ctr"/>
                      <a:r>
                        <a:rPr lang="en-US" sz="2000" b="1" dirty="0">
                          <a:effectLst/>
                        </a:rPr>
                        <a:t>EXPERIENCE</a:t>
                      </a:r>
                    </a:p>
                  </a:txBody>
                  <a:tcPr marL="37838" marR="37838" marT="18919" marB="18919" anchor="ctr">
                    <a:lnL>
                      <a:noFill/>
                    </a:lnL>
                    <a:lnR>
                      <a:noFill/>
                    </a:lnR>
                    <a:lnT>
                      <a:noFill/>
                    </a:lnT>
                    <a:lnB>
                      <a:noFill/>
                    </a:lnB>
                    <a:solidFill>
                      <a:srgbClr val="FAFBFC"/>
                    </a:solidFill>
                  </a:tcPr>
                </a:tc>
                <a:tc>
                  <a:txBody>
                    <a:bodyPr/>
                    <a:lstStyle/>
                    <a:p>
                      <a:pPr algn="ctr"/>
                      <a:r>
                        <a:rPr lang="en-US" sz="2000" b="1" dirty="0">
                          <a:effectLst/>
                        </a:rPr>
                        <a:t>D_NO</a:t>
                      </a:r>
                    </a:p>
                  </a:txBody>
                  <a:tcPr marL="37838" marR="37838" marT="18919" marB="18919" anchor="ctr">
                    <a:lnL>
                      <a:noFill/>
                    </a:lnL>
                    <a:lnR>
                      <a:noFill/>
                    </a:lnR>
                    <a:lnT>
                      <a:noFill/>
                    </a:lnT>
                    <a:lnB>
                      <a:noFill/>
                    </a:lnB>
                    <a:solidFill>
                      <a:srgbClr val="FAFBFC"/>
                    </a:solidFill>
                  </a:tcPr>
                </a:tc>
                <a:tc>
                  <a:txBody>
                    <a:bodyPr/>
                    <a:lstStyle/>
                    <a:p>
                      <a:pPr algn="ctr"/>
                      <a:r>
                        <a:rPr lang="en-US" sz="2000" b="1">
                          <a:effectLst/>
                        </a:rPr>
                        <a:t>D_NAME</a:t>
                      </a:r>
                    </a:p>
                  </a:txBody>
                  <a:tcPr marL="37838" marR="37838" marT="18919" marB="18919" anchor="ctr">
                    <a:lnL>
                      <a:noFill/>
                    </a:lnL>
                    <a:lnR>
                      <a:noFill/>
                    </a:lnR>
                    <a:lnT>
                      <a:noFill/>
                    </a:lnT>
                    <a:lnB>
                      <a:noFill/>
                    </a:lnB>
                    <a:solidFill>
                      <a:srgbClr val="FAFBFC"/>
                    </a:solidFill>
                  </a:tcPr>
                </a:tc>
                <a:tc>
                  <a:txBody>
                    <a:bodyPr/>
                    <a:lstStyle/>
                    <a:p>
                      <a:pPr algn="ctr"/>
                      <a:r>
                        <a:rPr lang="en-US" sz="2000" b="1">
                          <a:effectLst/>
                        </a:rPr>
                        <a:t>E_NO</a:t>
                      </a:r>
                    </a:p>
                  </a:txBody>
                  <a:tcPr marL="37838" marR="37838" marT="18919" marB="18919" anchor="ctr">
                    <a:lnL>
                      <a:noFill/>
                    </a:lnL>
                    <a:lnR>
                      <a:noFill/>
                    </a:lnR>
                    <a:lnT>
                      <a:noFill/>
                    </a:lnT>
                    <a:lnB>
                      <a:noFill/>
                    </a:lnB>
                    <a:solidFill>
                      <a:srgbClr val="FAFBFC"/>
                    </a:solidFill>
                  </a:tcPr>
                </a:tc>
                <a:tc>
                  <a:txBody>
                    <a:bodyPr/>
                    <a:lstStyle/>
                    <a:p>
                      <a:pPr algn="ctr"/>
                      <a:r>
                        <a:rPr lang="en-US" sz="2000" b="1" dirty="0">
                          <a:effectLst/>
                        </a:rPr>
                        <a:t>MIN_EXPERIENCE</a:t>
                      </a:r>
                    </a:p>
                  </a:txBody>
                  <a:tcPr marL="37838" marR="37838" marT="18919" marB="18919" anchor="ctr">
                    <a:lnL>
                      <a:noFill/>
                    </a:lnL>
                    <a:lnR>
                      <a:noFill/>
                    </a:lnR>
                    <a:lnT>
                      <a:noFill/>
                    </a:lnT>
                    <a:lnB>
                      <a:noFill/>
                    </a:lnB>
                    <a:solidFill>
                      <a:srgbClr val="FAFBFC"/>
                    </a:solidFill>
                  </a:tcPr>
                </a:tc>
                <a:extLst>
                  <a:ext uri="{0D108BD9-81ED-4DB2-BD59-A6C34878D82A}">
                    <a16:rowId xmlns:a16="http://schemas.microsoft.com/office/drawing/2014/main" val="2431119681"/>
                  </a:ext>
                </a:extLst>
              </a:tr>
              <a:tr h="384189">
                <a:tc>
                  <a:txBody>
                    <a:bodyPr/>
                    <a:lstStyle/>
                    <a:p>
                      <a:pPr algn="ctr"/>
                      <a:r>
                        <a:rPr lang="en-US" sz="2000">
                          <a:effectLst/>
                        </a:rPr>
                        <a:t>E-1</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Ram</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Delhi</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04</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D-1</a:t>
                      </a:r>
                    </a:p>
                  </a:txBody>
                  <a:tcPr marL="37838" marR="37838" marT="18919" marB="18919" anchor="ctr">
                    <a:lnL>
                      <a:noFill/>
                    </a:lnL>
                    <a:lnR>
                      <a:noFill/>
                    </a:lnR>
                    <a:lnT>
                      <a:noFill/>
                    </a:lnT>
                    <a:lnB>
                      <a:noFill/>
                    </a:lnB>
                    <a:solidFill>
                      <a:srgbClr val="FAFBFC"/>
                    </a:solidFill>
                  </a:tcPr>
                </a:tc>
                <a:tc>
                  <a:txBody>
                    <a:bodyPr/>
                    <a:lstStyle/>
                    <a:p>
                      <a:pPr algn="ctr"/>
                      <a:r>
                        <a:rPr lang="en-US" sz="2000" dirty="0">
                          <a:effectLst/>
                        </a:rPr>
                        <a:t>HR</a:t>
                      </a:r>
                    </a:p>
                  </a:txBody>
                  <a:tcPr marL="37838" marR="37838" marT="18919" marB="18919" anchor="ctr">
                    <a:lnL>
                      <a:noFill/>
                    </a:lnL>
                    <a:lnR>
                      <a:noFill/>
                    </a:lnR>
                    <a:lnT>
                      <a:noFill/>
                    </a:lnT>
                    <a:lnB>
                      <a:noFill/>
                    </a:lnB>
                    <a:solidFill>
                      <a:srgbClr val="FAFBFC"/>
                    </a:solidFill>
                  </a:tcPr>
                </a:tc>
                <a:tc>
                  <a:txBody>
                    <a:bodyPr/>
                    <a:lstStyle/>
                    <a:p>
                      <a:pPr algn="ctr"/>
                      <a:r>
                        <a:rPr lang="en-US" sz="2000" dirty="0">
                          <a:effectLst/>
                        </a:rPr>
                        <a:t>E-1</a:t>
                      </a:r>
                    </a:p>
                  </a:txBody>
                  <a:tcPr marL="37838" marR="37838" marT="18919" marB="18919" anchor="ctr">
                    <a:lnL>
                      <a:noFill/>
                    </a:lnL>
                    <a:lnR>
                      <a:noFill/>
                    </a:lnR>
                    <a:lnT>
                      <a:noFill/>
                    </a:lnT>
                    <a:lnB>
                      <a:noFill/>
                    </a:lnB>
                    <a:solidFill>
                      <a:srgbClr val="FAFBFC"/>
                    </a:solidFill>
                  </a:tcPr>
                </a:tc>
                <a:tc>
                  <a:txBody>
                    <a:bodyPr/>
                    <a:lstStyle/>
                    <a:p>
                      <a:pPr algn="ctr"/>
                      <a:r>
                        <a:rPr lang="en-US" sz="2000" dirty="0">
                          <a:effectLst/>
                        </a:rPr>
                        <a:t>03</a:t>
                      </a:r>
                    </a:p>
                  </a:txBody>
                  <a:tcPr marL="37838" marR="37838" marT="18919" marB="18919" anchor="ctr">
                    <a:lnL>
                      <a:noFill/>
                    </a:lnL>
                    <a:lnR>
                      <a:noFill/>
                    </a:lnR>
                    <a:lnT>
                      <a:noFill/>
                    </a:lnT>
                    <a:lnB>
                      <a:noFill/>
                    </a:lnB>
                    <a:solidFill>
                      <a:srgbClr val="FAFBFC"/>
                    </a:solidFill>
                  </a:tcPr>
                </a:tc>
                <a:extLst>
                  <a:ext uri="{0D108BD9-81ED-4DB2-BD59-A6C34878D82A}">
                    <a16:rowId xmlns:a16="http://schemas.microsoft.com/office/drawing/2014/main" val="1844041275"/>
                  </a:ext>
                </a:extLst>
              </a:tr>
              <a:tr h="384189">
                <a:tc>
                  <a:txBody>
                    <a:bodyPr/>
                    <a:lstStyle/>
                    <a:p>
                      <a:pPr algn="ctr"/>
                      <a:r>
                        <a:rPr lang="en-US" sz="2000">
                          <a:effectLst/>
                        </a:rPr>
                        <a:t>E-1</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Ram</a:t>
                      </a:r>
                    </a:p>
                  </a:txBody>
                  <a:tcPr marL="37838" marR="37838" marT="18919" marB="18919" anchor="ctr">
                    <a:lnL>
                      <a:noFill/>
                    </a:lnL>
                    <a:lnR>
                      <a:noFill/>
                    </a:lnR>
                    <a:lnT>
                      <a:noFill/>
                    </a:lnT>
                    <a:lnB>
                      <a:noFill/>
                    </a:lnB>
                    <a:solidFill>
                      <a:srgbClr val="FAFBFC"/>
                    </a:solidFill>
                  </a:tcPr>
                </a:tc>
                <a:tc>
                  <a:txBody>
                    <a:bodyPr/>
                    <a:lstStyle/>
                    <a:p>
                      <a:pPr algn="ctr"/>
                      <a:r>
                        <a:rPr lang="en-US" sz="2000" dirty="0">
                          <a:effectLst/>
                        </a:rPr>
                        <a:t>Delhi</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04</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D-2</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IT</a:t>
                      </a:r>
                    </a:p>
                  </a:txBody>
                  <a:tcPr marL="37838" marR="37838" marT="18919" marB="18919" anchor="ctr">
                    <a:lnL>
                      <a:noFill/>
                    </a:lnL>
                    <a:lnR>
                      <a:noFill/>
                    </a:lnR>
                    <a:lnT>
                      <a:noFill/>
                    </a:lnT>
                    <a:lnB>
                      <a:noFill/>
                    </a:lnB>
                    <a:solidFill>
                      <a:srgbClr val="FAFBFC"/>
                    </a:solidFill>
                  </a:tcPr>
                </a:tc>
                <a:tc>
                  <a:txBody>
                    <a:bodyPr/>
                    <a:lstStyle/>
                    <a:p>
                      <a:pPr algn="ctr"/>
                      <a:r>
                        <a:rPr lang="en-US" sz="2000" dirty="0">
                          <a:effectLst/>
                        </a:rPr>
                        <a:t>E-2</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05</a:t>
                      </a:r>
                    </a:p>
                  </a:txBody>
                  <a:tcPr marL="37838" marR="37838" marT="18919" marB="18919" anchor="ctr">
                    <a:lnL>
                      <a:noFill/>
                    </a:lnL>
                    <a:lnR>
                      <a:noFill/>
                    </a:lnR>
                    <a:lnT>
                      <a:noFill/>
                    </a:lnT>
                    <a:lnB>
                      <a:noFill/>
                    </a:lnB>
                    <a:solidFill>
                      <a:srgbClr val="FAFBFC"/>
                    </a:solidFill>
                  </a:tcPr>
                </a:tc>
                <a:extLst>
                  <a:ext uri="{0D108BD9-81ED-4DB2-BD59-A6C34878D82A}">
                    <a16:rowId xmlns:a16="http://schemas.microsoft.com/office/drawing/2014/main" val="1610329844"/>
                  </a:ext>
                </a:extLst>
              </a:tr>
              <a:tr h="384189">
                <a:tc>
                  <a:txBody>
                    <a:bodyPr/>
                    <a:lstStyle/>
                    <a:p>
                      <a:pPr algn="ctr"/>
                      <a:r>
                        <a:rPr lang="en-US" sz="2000">
                          <a:effectLst/>
                        </a:rPr>
                        <a:t>E-1</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Ram</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Delhi</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04</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D-3</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Marketing</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E-3</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02</a:t>
                      </a:r>
                    </a:p>
                  </a:txBody>
                  <a:tcPr marL="37838" marR="37838" marT="18919" marB="18919" anchor="ctr">
                    <a:lnL>
                      <a:noFill/>
                    </a:lnL>
                    <a:lnR>
                      <a:noFill/>
                    </a:lnR>
                    <a:lnT>
                      <a:noFill/>
                    </a:lnT>
                    <a:lnB>
                      <a:noFill/>
                    </a:lnB>
                    <a:solidFill>
                      <a:srgbClr val="FAFBFC"/>
                    </a:solidFill>
                  </a:tcPr>
                </a:tc>
                <a:extLst>
                  <a:ext uri="{0D108BD9-81ED-4DB2-BD59-A6C34878D82A}">
                    <a16:rowId xmlns:a16="http://schemas.microsoft.com/office/drawing/2014/main" val="2721476586"/>
                  </a:ext>
                </a:extLst>
              </a:tr>
              <a:tr h="424262">
                <a:tc>
                  <a:txBody>
                    <a:bodyPr/>
                    <a:lstStyle/>
                    <a:p>
                      <a:pPr algn="ctr"/>
                      <a:r>
                        <a:rPr lang="en-US" sz="2000">
                          <a:effectLst/>
                        </a:rPr>
                        <a:t>E-2</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Varun</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Chandigarh</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09</a:t>
                      </a:r>
                    </a:p>
                  </a:txBody>
                  <a:tcPr marL="37838" marR="37838" marT="18919" marB="18919" anchor="ctr">
                    <a:lnL>
                      <a:noFill/>
                    </a:lnL>
                    <a:lnR>
                      <a:noFill/>
                    </a:lnR>
                    <a:lnT>
                      <a:noFill/>
                    </a:lnT>
                    <a:lnB>
                      <a:noFill/>
                    </a:lnB>
                    <a:solidFill>
                      <a:srgbClr val="FAFBFC"/>
                    </a:solidFill>
                  </a:tcPr>
                </a:tc>
                <a:tc>
                  <a:txBody>
                    <a:bodyPr/>
                    <a:lstStyle/>
                    <a:p>
                      <a:pPr algn="ctr"/>
                      <a:r>
                        <a:rPr lang="en-US" sz="2000" dirty="0">
                          <a:effectLst/>
                        </a:rPr>
                        <a:t>D-1</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HR</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E-1</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03</a:t>
                      </a:r>
                    </a:p>
                  </a:txBody>
                  <a:tcPr marL="37838" marR="37838" marT="18919" marB="18919" anchor="ctr">
                    <a:lnL>
                      <a:noFill/>
                    </a:lnL>
                    <a:lnR>
                      <a:noFill/>
                    </a:lnR>
                    <a:lnT>
                      <a:noFill/>
                    </a:lnT>
                    <a:lnB>
                      <a:noFill/>
                    </a:lnB>
                    <a:solidFill>
                      <a:srgbClr val="FAFBFC"/>
                    </a:solidFill>
                  </a:tcPr>
                </a:tc>
                <a:extLst>
                  <a:ext uri="{0D108BD9-81ED-4DB2-BD59-A6C34878D82A}">
                    <a16:rowId xmlns:a16="http://schemas.microsoft.com/office/drawing/2014/main" val="558890340"/>
                  </a:ext>
                </a:extLst>
              </a:tr>
              <a:tr h="424262">
                <a:tc>
                  <a:txBody>
                    <a:bodyPr/>
                    <a:lstStyle/>
                    <a:p>
                      <a:pPr algn="ctr"/>
                      <a:r>
                        <a:rPr lang="en-US" sz="2000">
                          <a:effectLst/>
                        </a:rPr>
                        <a:t>E-2</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Varun</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Chandigarh</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09</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D-2</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IT</a:t>
                      </a:r>
                    </a:p>
                  </a:txBody>
                  <a:tcPr marL="37838" marR="37838" marT="18919" marB="18919" anchor="ctr">
                    <a:lnL>
                      <a:noFill/>
                    </a:lnL>
                    <a:lnR>
                      <a:noFill/>
                    </a:lnR>
                    <a:lnT>
                      <a:noFill/>
                    </a:lnT>
                    <a:lnB>
                      <a:noFill/>
                    </a:lnB>
                    <a:solidFill>
                      <a:srgbClr val="FAFBFC"/>
                    </a:solidFill>
                  </a:tcPr>
                </a:tc>
                <a:tc>
                  <a:txBody>
                    <a:bodyPr/>
                    <a:lstStyle/>
                    <a:p>
                      <a:pPr algn="ctr"/>
                      <a:r>
                        <a:rPr lang="en-US" sz="2000" dirty="0">
                          <a:effectLst/>
                        </a:rPr>
                        <a:t>E-2</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05</a:t>
                      </a:r>
                    </a:p>
                  </a:txBody>
                  <a:tcPr marL="37838" marR="37838" marT="18919" marB="18919" anchor="ctr">
                    <a:lnL>
                      <a:noFill/>
                    </a:lnL>
                    <a:lnR>
                      <a:noFill/>
                    </a:lnR>
                    <a:lnT>
                      <a:noFill/>
                    </a:lnT>
                    <a:lnB>
                      <a:noFill/>
                    </a:lnB>
                    <a:solidFill>
                      <a:srgbClr val="FAFBFC"/>
                    </a:solidFill>
                  </a:tcPr>
                </a:tc>
                <a:extLst>
                  <a:ext uri="{0D108BD9-81ED-4DB2-BD59-A6C34878D82A}">
                    <a16:rowId xmlns:a16="http://schemas.microsoft.com/office/drawing/2014/main" val="2239324978"/>
                  </a:ext>
                </a:extLst>
              </a:tr>
              <a:tr h="424262">
                <a:tc>
                  <a:txBody>
                    <a:bodyPr/>
                    <a:lstStyle/>
                    <a:p>
                      <a:pPr algn="ctr"/>
                      <a:r>
                        <a:rPr lang="en-US" sz="2000">
                          <a:effectLst/>
                        </a:rPr>
                        <a:t>E-2</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Varun</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Chandigarh</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09</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D-3</a:t>
                      </a:r>
                    </a:p>
                  </a:txBody>
                  <a:tcPr marL="37838" marR="37838" marT="18919" marB="18919" anchor="ctr">
                    <a:lnL>
                      <a:noFill/>
                    </a:lnL>
                    <a:lnR>
                      <a:noFill/>
                    </a:lnR>
                    <a:lnT>
                      <a:noFill/>
                    </a:lnT>
                    <a:lnB>
                      <a:noFill/>
                    </a:lnB>
                    <a:solidFill>
                      <a:srgbClr val="FAFBFC"/>
                    </a:solidFill>
                  </a:tcPr>
                </a:tc>
                <a:tc>
                  <a:txBody>
                    <a:bodyPr/>
                    <a:lstStyle/>
                    <a:p>
                      <a:pPr algn="ctr"/>
                      <a:r>
                        <a:rPr lang="en-US" sz="2000" dirty="0">
                          <a:effectLst/>
                        </a:rPr>
                        <a:t>Marketing</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E-3</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02</a:t>
                      </a:r>
                    </a:p>
                  </a:txBody>
                  <a:tcPr marL="37838" marR="37838" marT="18919" marB="18919" anchor="ctr">
                    <a:lnL>
                      <a:noFill/>
                    </a:lnL>
                    <a:lnR>
                      <a:noFill/>
                    </a:lnR>
                    <a:lnT>
                      <a:noFill/>
                    </a:lnT>
                    <a:lnB>
                      <a:noFill/>
                    </a:lnB>
                    <a:solidFill>
                      <a:srgbClr val="FAFBFC"/>
                    </a:solidFill>
                  </a:tcPr>
                </a:tc>
                <a:extLst>
                  <a:ext uri="{0D108BD9-81ED-4DB2-BD59-A6C34878D82A}">
                    <a16:rowId xmlns:a16="http://schemas.microsoft.com/office/drawing/2014/main" val="956091381"/>
                  </a:ext>
                </a:extLst>
              </a:tr>
              <a:tr h="384189">
                <a:tc>
                  <a:txBody>
                    <a:bodyPr/>
                    <a:lstStyle/>
                    <a:p>
                      <a:pPr algn="ctr"/>
                      <a:r>
                        <a:rPr lang="en-US" sz="2000">
                          <a:effectLst/>
                        </a:rPr>
                        <a:t>E-3</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Ravi</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Noida</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03</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D-1</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HR</a:t>
                      </a:r>
                    </a:p>
                  </a:txBody>
                  <a:tcPr marL="37838" marR="37838" marT="18919" marB="18919" anchor="ctr">
                    <a:lnL>
                      <a:noFill/>
                    </a:lnL>
                    <a:lnR>
                      <a:noFill/>
                    </a:lnR>
                    <a:lnT>
                      <a:noFill/>
                    </a:lnT>
                    <a:lnB>
                      <a:noFill/>
                    </a:lnB>
                    <a:solidFill>
                      <a:srgbClr val="FAFBFC"/>
                    </a:solidFill>
                  </a:tcPr>
                </a:tc>
                <a:tc>
                  <a:txBody>
                    <a:bodyPr/>
                    <a:lstStyle/>
                    <a:p>
                      <a:pPr algn="ctr"/>
                      <a:r>
                        <a:rPr lang="en-US" sz="2000" dirty="0">
                          <a:effectLst/>
                        </a:rPr>
                        <a:t>E-1</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03</a:t>
                      </a:r>
                    </a:p>
                  </a:txBody>
                  <a:tcPr marL="37838" marR="37838" marT="18919" marB="18919" anchor="ctr">
                    <a:lnL>
                      <a:noFill/>
                    </a:lnL>
                    <a:lnR>
                      <a:noFill/>
                    </a:lnR>
                    <a:lnT>
                      <a:noFill/>
                    </a:lnT>
                    <a:lnB>
                      <a:noFill/>
                    </a:lnB>
                    <a:solidFill>
                      <a:srgbClr val="FAFBFC"/>
                    </a:solidFill>
                  </a:tcPr>
                </a:tc>
                <a:extLst>
                  <a:ext uri="{0D108BD9-81ED-4DB2-BD59-A6C34878D82A}">
                    <a16:rowId xmlns:a16="http://schemas.microsoft.com/office/drawing/2014/main" val="2819535784"/>
                  </a:ext>
                </a:extLst>
              </a:tr>
              <a:tr h="384189">
                <a:tc>
                  <a:txBody>
                    <a:bodyPr/>
                    <a:lstStyle/>
                    <a:p>
                      <a:pPr algn="ctr"/>
                      <a:r>
                        <a:rPr lang="en-US" sz="2000">
                          <a:effectLst/>
                        </a:rPr>
                        <a:t>E-3</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Ravi</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Noida</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03</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D-2</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IT</a:t>
                      </a:r>
                    </a:p>
                  </a:txBody>
                  <a:tcPr marL="37838" marR="37838" marT="18919" marB="18919" anchor="ctr">
                    <a:lnL>
                      <a:noFill/>
                    </a:lnL>
                    <a:lnR>
                      <a:noFill/>
                    </a:lnR>
                    <a:lnT>
                      <a:noFill/>
                    </a:lnT>
                    <a:lnB>
                      <a:noFill/>
                    </a:lnB>
                    <a:solidFill>
                      <a:srgbClr val="FAFBFC"/>
                    </a:solidFill>
                  </a:tcPr>
                </a:tc>
                <a:tc>
                  <a:txBody>
                    <a:bodyPr/>
                    <a:lstStyle/>
                    <a:p>
                      <a:pPr algn="ctr"/>
                      <a:r>
                        <a:rPr lang="en-US" sz="2000" dirty="0">
                          <a:effectLst/>
                        </a:rPr>
                        <a:t>E-2</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05</a:t>
                      </a:r>
                    </a:p>
                  </a:txBody>
                  <a:tcPr marL="37838" marR="37838" marT="18919" marB="18919" anchor="ctr">
                    <a:lnL>
                      <a:noFill/>
                    </a:lnL>
                    <a:lnR>
                      <a:noFill/>
                    </a:lnR>
                    <a:lnT>
                      <a:noFill/>
                    </a:lnT>
                    <a:lnB>
                      <a:noFill/>
                    </a:lnB>
                    <a:solidFill>
                      <a:srgbClr val="FAFBFC"/>
                    </a:solidFill>
                  </a:tcPr>
                </a:tc>
                <a:extLst>
                  <a:ext uri="{0D108BD9-81ED-4DB2-BD59-A6C34878D82A}">
                    <a16:rowId xmlns:a16="http://schemas.microsoft.com/office/drawing/2014/main" val="526485820"/>
                  </a:ext>
                </a:extLst>
              </a:tr>
              <a:tr h="384189">
                <a:tc>
                  <a:txBody>
                    <a:bodyPr/>
                    <a:lstStyle/>
                    <a:p>
                      <a:pPr algn="ctr"/>
                      <a:r>
                        <a:rPr lang="en-US" sz="2000">
                          <a:effectLst/>
                        </a:rPr>
                        <a:t>E-3</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Ravi</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Noida</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03</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D-3</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Marketing</a:t>
                      </a:r>
                    </a:p>
                  </a:txBody>
                  <a:tcPr marL="37838" marR="37838" marT="18919" marB="18919" anchor="ctr">
                    <a:lnL>
                      <a:noFill/>
                    </a:lnL>
                    <a:lnR>
                      <a:noFill/>
                    </a:lnR>
                    <a:lnT>
                      <a:noFill/>
                    </a:lnT>
                    <a:lnB>
                      <a:noFill/>
                    </a:lnB>
                    <a:solidFill>
                      <a:srgbClr val="FAFBFC"/>
                    </a:solidFill>
                  </a:tcPr>
                </a:tc>
                <a:tc>
                  <a:txBody>
                    <a:bodyPr/>
                    <a:lstStyle/>
                    <a:p>
                      <a:pPr algn="ctr"/>
                      <a:r>
                        <a:rPr lang="en-US" sz="2000" dirty="0">
                          <a:effectLst/>
                        </a:rPr>
                        <a:t>E-3</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02</a:t>
                      </a:r>
                    </a:p>
                  </a:txBody>
                  <a:tcPr marL="37838" marR="37838" marT="18919" marB="18919" anchor="ctr">
                    <a:lnL>
                      <a:noFill/>
                    </a:lnL>
                    <a:lnR>
                      <a:noFill/>
                    </a:lnR>
                    <a:lnT>
                      <a:noFill/>
                    </a:lnT>
                    <a:lnB>
                      <a:noFill/>
                    </a:lnB>
                    <a:solidFill>
                      <a:srgbClr val="FAFBFC"/>
                    </a:solidFill>
                  </a:tcPr>
                </a:tc>
                <a:extLst>
                  <a:ext uri="{0D108BD9-81ED-4DB2-BD59-A6C34878D82A}">
                    <a16:rowId xmlns:a16="http://schemas.microsoft.com/office/drawing/2014/main" val="480438396"/>
                  </a:ext>
                </a:extLst>
              </a:tr>
              <a:tr h="424262">
                <a:tc>
                  <a:txBody>
                    <a:bodyPr/>
                    <a:lstStyle/>
                    <a:p>
                      <a:pPr algn="ctr"/>
                      <a:r>
                        <a:rPr lang="en-US" sz="2000">
                          <a:effectLst/>
                        </a:rPr>
                        <a:t>E-4</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Amit</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Bangalore</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07</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D-1</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HR</a:t>
                      </a:r>
                    </a:p>
                  </a:txBody>
                  <a:tcPr marL="37838" marR="37838" marT="18919" marB="18919" anchor="ctr">
                    <a:lnL>
                      <a:noFill/>
                    </a:lnL>
                    <a:lnR>
                      <a:noFill/>
                    </a:lnR>
                    <a:lnT>
                      <a:noFill/>
                    </a:lnT>
                    <a:lnB>
                      <a:noFill/>
                    </a:lnB>
                    <a:solidFill>
                      <a:srgbClr val="FAFBFC"/>
                    </a:solidFill>
                  </a:tcPr>
                </a:tc>
                <a:tc>
                  <a:txBody>
                    <a:bodyPr/>
                    <a:lstStyle/>
                    <a:p>
                      <a:pPr algn="ctr"/>
                      <a:r>
                        <a:rPr lang="en-US" sz="2000" dirty="0">
                          <a:effectLst/>
                        </a:rPr>
                        <a:t>E-1</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03</a:t>
                      </a:r>
                    </a:p>
                  </a:txBody>
                  <a:tcPr marL="37838" marR="37838" marT="18919" marB="18919" anchor="ctr">
                    <a:lnL>
                      <a:noFill/>
                    </a:lnL>
                    <a:lnR>
                      <a:noFill/>
                    </a:lnR>
                    <a:lnT>
                      <a:noFill/>
                    </a:lnT>
                    <a:lnB>
                      <a:noFill/>
                    </a:lnB>
                    <a:solidFill>
                      <a:srgbClr val="FAFBFC"/>
                    </a:solidFill>
                  </a:tcPr>
                </a:tc>
                <a:extLst>
                  <a:ext uri="{0D108BD9-81ED-4DB2-BD59-A6C34878D82A}">
                    <a16:rowId xmlns:a16="http://schemas.microsoft.com/office/drawing/2014/main" val="539362383"/>
                  </a:ext>
                </a:extLst>
              </a:tr>
              <a:tr h="424262">
                <a:tc>
                  <a:txBody>
                    <a:bodyPr/>
                    <a:lstStyle/>
                    <a:p>
                      <a:pPr algn="ctr"/>
                      <a:r>
                        <a:rPr lang="en-US" sz="2000">
                          <a:effectLst/>
                        </a:rPr>
                        <a:t>E-4</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Amit</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Bangalore</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07</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D-2</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IT</a:t>
                      </a:r>
                    </a:p>
                  </a:txBody>
                  <a:tcPr marL="37838" marR="37838" marT="18919" marB="18919" anchor="ctr">
                    <a:lnL>
                      <a:noFill/>
                    </a:lnL>
                    <a:lnR>
                      <a:noFill/>
                    </a:lnR>
                    <a:lnT>
                      <a:noFill/>
                    </a:lnT>
                    <a:lnB>
                      <a:noFill/>
                    </a:lnB>
                    <a:solidFill>
                      <a:srgbClr val="FAFBFC"/>
                    </a:solidFill>
                  </a:tcPr>
                </a:tc>
                <a:tc>
                  <a:txBody>
                    <a:bodyPr/>
                    <a:lstStyle/>
                    <a:p>
                      <a:pPr algn="ctr"/>
                      <a:r>
                        <a:rPr lang="en-US" sz="2000" dirty="0">
                          <a:effectLst/>
                        </a:rPr>
                        <a:t>E-2</a:t>
                      </a:r>
                    </a:p>
                  </a:txBody>
                  <a:tcPr marL="37838" marR="37838" marT="18919" marB="18919" anchor="ctr">
                    <a:lnL>
                      <a:noFill/>
                    </a:lnL>
                    <a:lnR>
                      <a:noFill/>
                    </a:lnR>
                    <a:lnT>
                      <a:noFill/>
                    </a:lnT>
                    <a:lnB>
                      <a:noFill/>
                    </a:lnB>
                    <a:solidFill>
                      <a:srgbClr val="FAFBFC"/>
                    </a:solidFill>
                  </a:tcPr>
                </a:tc>
                <a:tc>
                  <a:txBody>
                    <a:bodyPr/>
                    <a:lstStyle/>
                    <a:p>
                      <a:pPr algn="ctr"/>
                      <a:r>
                        <a:rPr lang="en-US" sz="2000" dirty="0">
                          <a:effectLst/>
                        </a:rPr>
                        <a:t>05</a:t>
                      </a:r>
                    </a:p>
                  </a:txBody>
                  <a:tcPr marL="37838" marR="37838" marT="18919" marB="18919" anchor="ctr">
                    <a:lnL>
                      <a:noFill/>
                    </a:lnL>
                    <a:lnR>
                      <a:noFill/>
                    </a:lnR>
                    <a:lnT>
                      <a:noFill/>
                    </a:lnT>
                    <a:lnB>
                      <a:noFill/>
                    </a:lnB>
                    <a:solidFill>
                      <a:srgbClr val="FAFBFC"/>
                    </a:solidFill>
                  </a:tcPr>
                </a:tc>
                <a:extLst>
                  <a:ext uri="{0D108BD9-81ED-4DB2-BD59-A6C34878D82A}">
                    <a16:rowId xmlns:a16="http://schemas.microsoft.com/office/drawing/2014/main" val="2550226762"/>
                  </a:ext>
                </a:extLst>
              </a:tr>
              <a:tr h="424262">
                <a:tc>
                  <a:txBody>
                    <a:bodyPr/>
                    <a:lstStyle/>
                    <a:p>
                      <a:pPr algn="ctr"/>
                      <a:r>
                        <a:rPr lang="en-US" sz="2000">
                          <a:effectLst/>
                        </a:rPr>
                        <a:t>E-4</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Amit</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Bangalore</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07</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D-3</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Marketing</a:t>
                      </a:r>
                    </a:p>
                  </a:txBody>
                  <a:tcPr marL="37838" marR="37838" marT="18919" marB="18919" anchor="ctr">
                    <a:lnL>
                      <a:noFill/>
                    </a:lnL>
                    <a:lnR>
                      <a:noFill/>
                    </a:lnR>
                    <a:lnT>
                      <a:noFill/>
                    </a:lnT>
                    <a:lnB>
                      <a:noFill/>
                    </a:lnB>
                    <a:solidFill>
                      <a:srgbClr val="FAFBFC"/>
                    </a:solidFill>
                  </a:tcPr>
                </a:tc>
                <a:tc>
                  <a:txBody>
                    <a:bodyPr/>
                    <a:lstStyle/>
                    <a:p>
                      <a:pPr algn="ctr"/>
                      <a:r>
                        <a:rPr lang="en-US" sz="2000">
                          <a:effectLst/>
                        </a:rPr>
                        <a:t>E-3</a:t>
                      </a:r>
                    </a:p>
                  </a:txBody>
                  <a:tcPr marL="37838" marR="37838" marT="18919" marB="18919" anchor="ctr">
                    <a:lnL>
                      <a:noFill/>
                    </a:lnL>
                    <a:lnR>
                      <a:noFill/>
                    </a:lnR>
                    <a:lnT>
                      <a:noFill/>
                    </a:lnT>
                    <a:lnB>
                      <a:noFill/>
                    </a:lnB>
                    <a:solidFill>
                      <a:srgbClr val="FAFBFC"/>
                    </a:solidFill>
                  </a:tcPr>
                </a:tc>
                <a:tc>
                  <a:txBody>
                    <a:bodyPr/>
                    <a:lstStyle/>
                    <a:p>
                      <a:pPr algn="ctr"/>
                      <a:r>
                        <a:rPr lang="en-US" sz="2000" dirty="0">
                          <a:effectLst/>
                        </a:rPr>
                        <a:t>02</a:t>
                      </a:r>
                    </a:p>
                  </a:txBody>
                  <a:tcPr marL="37838" marR="37838" marT="18919" marB="18919" anchor="ctr">
                    <a:lnL>
                      <a:noFill/>
                    </a:lnL>
                    <a:lnR>
                      <a:noFill/>
                    </a:lnR>
                    <a:lnT>
                      <a:noFill/>
                    </a:lnT>
                    <a:lnB>
                      <a:noFill/>
                    </a:lnB>
                    <a:solidFill>
                      <a:srgbClr val="FAFBFC"/>
                    </a:solidFill>
                  </a:tcPr>
                </a:tc>
                <a:extLst>
                  <a:ext uri="{0D108BD9-81ED-4DB2-BD59-A6C34878D82A}">
                    <a16:rowId xmlns:a16="http://schemas.microsoft.com/office/drawing/2014/main" val="3204963300"/>
                  </a:ext>
                </a:extLst>
              </a:tr>
            </a:tbl>
          </a:graphicData>
        </a:graphic>
      </p:graphicFrame>
    </p:spTree>
    <p:extLst>
      <p:ext uri="{BB962C8B-B14F-4D97-AF65-F5344CB8AC3E}">
        <p14:creationId xmlns:p14="http://schemas.microsoft.com/office/powerpoint/2010/main" val="24066073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6B19C-7DA9-E352-577D-284836E13E9A}"/>
              </a:ext>
            </a:extLst>
          </p:cNvPr>
          <p:cNvSpPr>
            <a:spLocks noGrp="1"/>
          </p:cNvSpPr>
          <p:nvPr>
            <p:ph type="title"/>
          </p:nvPr>
        </p:nvSpPr>
        <p:spPr/>
        <p:txBody>
          <a:bodyPr/>
          <a:lstStyle/>
          <a:p>
            <a:r>
              <a:rPr lang="en-US" dirty="0"/>
              <a:t>Inner Join</a:t>
            </a:r>
          </a:p>
        </p:txBody>
      </p:sp>
      <p:sp>
        <p:nvSpPr>
          <p:cNvPr id="3" name="Content Placeholder 2">
            <a:extLst>
              <a:ext uri="{FF2B5EF4-FFF2-40B4-BE49-F238E27FC236}">
                <a16:creationId xmlns:a16="http://schemas.microsoft.com/office/drawing/2014/main" id="{BDA90BA2-AF53-FBCC-6481-9AD9A48C50F2}"/>
              </a:ext>
            </a:extLst>
          </p:cNvPr>
          <p:cNvSpPr>
            <a:spLocks noGrp="1"/>
          </p:cNvSpPr>
          <p:nvPr>
            <p:ph idx="1"/>
          </p:nvPr>
        </p:nvSpPr>
        <p:spPr/>
        <p:txBody>
          <a:bodyPr>
            <a:normAutofit/>
          </a:bodyPr>
          <a:lstStyle/>
          <a:p>
            <a:pPr algn="just"/>
            <a:r>
              <a:rPr lang="en-US" sz="3200" b="0" i="0" dirty="0">
                <a:effectLst/>
                <a:latin typeface="Calibri" panose="020F0502020204030204" pitchFamily="34" charset="0"/>
                <a:cs typeface="Calibri" panose="020F0502020204030204" pitchFamily="34" charset="0"/>
              </a:rPr>
              <a:t>When we perform Inner Join, only those tuples returned that satisfy the certain condition. It is also classified into three types: </a:t>
            </a:r>
            <a:r>
              <a:rPr lang="en-US" sz="3200" b="1" i="0" dirty="0">
                <a:effectLst/>
                <a:latin typeface="Calibri" panose="020F0502020204030204" pitchFamily="34" charset="0"/>
                <a:cs typeface="Calibri" panose="020F0502020204030204" pitchFamily="34" charset="0"/>
              </a:rPr>
              <a:t>Theta Join, Equi Join and Natural Join</a:t>
            </a:r>
            <a:r>
              <a:rPr lang="en-US" sz="3200" b="0" i="0" dirty="0">
                <a:effectLst/>
                <a:latin typeface="Calibri" panose="020F0502020204030204" pitchFamily="34" charset="0"/>
                <a:cs typeface="Calibri" panose="020F0502020204030204" pitchFamily="34" charset="0"/>
              </a:rPr>
              <a:t>.</a:t>
            </a:r>
            <a:endParaRPr lang="en-US"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216223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41BA0-E1B4-1BF7-418B-11F9F2415E1D}"/>
              </a:ext>
            </a:extLst>
          </p:cNvPr>
          <p:cNvSpPr>
            <a:spLocks noGrp="1"/>
          </p:cNvSpPr>
          <p:nvPr>
            <p:ph type="title"/>
          </p:nvPr>
        </p:nvSpPr>
        <p:spPr/>
        <p:txBody>
          <a:bodyPr/>
          <a:lstStyle/>
          <a:p>
            <a:r>
              <a:rPr lang="en-US" b="1" i="0" dirty="0">
                <a:effectLst/>
                <a:latin typeface="__Source_Sans_Pro_2fe30b"/>
              </a:rPr>
              <a:t>Theta Join</a:t>
            </a:r>
            <a:endParaRPr lang="en-US" b="1" dirty="0"/>
          </a:p>
        </p:txBody>
      </p:sp>
      <p:sp>
        <p:nvSpPr>
          <p:cNvPr id="3" name="Content Placeholder 2">
            <a:extLst>
              <a:ext uri="{FF2B5EF4-FFF2-40B4-BE49-F238E27FC236}">
                <a16:creationId xmlns:a16="http://schemas.microsoft.com/office/drawing/2014/main" id="{3864E389-290F-8176-51C6-8EE79FDD893F}"/>
              </a:ext>
            </a:extLst>
          </p:cNvPr>
          <p:cNvSpPr>
            <a:spLocks noGrp="1"/>
          </p:cNvSpPr>
          <p:nvPr>
            <p:ph idx="1"/>
          </p:nvPr>
        </p:nvSpPr>
        <p:spPr>
          <a:xfrm>
            <a:off x="838200" y="1562986"/>
            <a:ext cx="10515600" cy="5295013"/>
          </a:xfrm>
        </p:spPr>
        <p:txBody>
          <a:bodyPr>
            <a:noAutofit/>
          </a:bodyPr>
          <a:lstStyle/>
          <a:p>
            <a:pPr algn="just"/>
            <a:r>
              <a:rPr lang="en-US" sz="3200" dirty="0"/>
              <a:t>A </a:t>
            </a:r>
            <a:r>
              <a:rPr lang="en-US" sz="3200" b="1" dirty="0"/>
              <a:t>Theta Join (θ-Join)</a:t>
            </a:r>
            <a:r>
              <a:rPr lang="en-US" sz="3200" dirty="0"/>
              <a:t> in relational algebra is a type of </a:t>
            </a:r>
            <a:r>
              <a:rPr lang="en-US" sz="3200" b="1" dirty="0"/>
              <a:t>join operation</a:t>
            </a:r>
            <a:r>
              <a:rPr lang="en-US" sz="3200" dirty="0"/>
              <a:t> where two relations (tables) are combined based on a </a:t>
            </a:r>
            <a:r>
              <a:rPr lang="en-US" sz="3200" b="1" dirty="0"/>
              <a:t>condition involving a comparison operator (θ)</a:t>
            </a:r>
            <a:r>
              <a:rPr lang="en-US" sz="3200" dirty="0"/>
              <a:t>. The condition can use operators such as:</a:t>
            </a:r>
          </a:p>
          <a:p>
            <a:pPr algn="just">
              <a:buFont typeface="Arial" panose="020B0604020202020204" pitchFamily="34" charset="0"/>
              <a:buChar char="•"/>
            </a:pPr>
            <a:r>
              <a:rPr lang="en-US" sz="3200" b="1" dirty="0"/>
              <a:t>= (equal to)</a:t>
            </a:r>
            <a:endParaRPr lang="en-US" sz="3200" dirty="0"/>
          </a:p>
          <a:p>
            <a:pPr algn="just">
              <a:buFont typeface="Arial" panose="020B0604020202020204" pitchFamily="34" charset="0"/>
              <a:buChar char="•"/>
            </a:pPr>
            <a:r>
              <a:rPr lang="en-US" sz="3200" b="1" dirty="0"/>
              <a:t>≠ (not equal to)</a:t>
            </a:r>
            <a:endParaRPr lang="en-US" sz="3200" dirty="0"/>
          </a:p>
          <a:p>
            <a:pPr algn="just">
              <a:buFont typeface="Arial" panose="020B0604020202020204" pitchFamily="34" charset="0"/>
              <a:buChar char="•"/>
            </a:pPr>
            <a:r>
              <a:rPr lang="en-US" sz="3200" b="1" dirty="0"/>
              <a:t>&gt; (greater than)</a:t>
            </a:r>
            <a:endParaRPr lang="en-US" sz="3200" dirty="0"/>
          </a:p>
          <a:p>
            <a:pPr algn="just">
              <a:buFont typeface="Arial" panose="020B0604020202020204" pitchFamily="34" charset="0"/>
              <a:buChar char="•"/>
            </a:pPr>
            <a:r>
              <a:rPr lang="en-US" sz="3200" b="1" dirty="0"/>
              <a:t>&lt; (less than)</a:t>
            </a:r>
            <a:endParaRPr lang="en-US" sz="3200" dirty="0"/>
          </a:p>
          <a:p>
            <a:pPr algn="just">
              <a:buFont typeface="Arial" panose="020B0604020202020204" pitchFamily="34" charset="0"/>
              <a:buChar char="•"/>
            </a:pPr>
            <a:r>
              <a:rPr lang="en-US" sz="3200" b="1" dirty="0"/>
              <a:t>≥ (greater than or equal to)</a:t>
            </a:r>
            <a:endParaRPr lang="en-US" sz="3200" dirty="0"/>
          </a:p>
          <a:p>
            <a:pPr algn="just">
              <a:buFont typeface="Arial" panose="020B0604020202020204" pitchFamily="34" charset="0"/>
              <a:buChar char="•"/>
            </a:pPr>
            <a:r>
              <a:rPr lang="en-US" sz="3200" b="1" dirty="0"/>
              <a:t>≤ (less than or equal to)</a:t>
            </a:r>
            <a:endParaRPr lang="en-US" sz="3200" dirty="0"/>
          </a:p>
        </p:txBody>
      </p:sp>
    </p:spTree>
    <p:extLst>
      <p:ext uri="{BB962C8B-B14F-4D97-AF65-F5344CB8AC3E}">
        <p14:creationId xmlns:p14="http://schemas.microsoft.com/office/powerpoint/2010/main" val="1481148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FFC04-3344-E719-A61C-00EE29BB642A}"/>
              </a:ext>
            </a:extLst>
          </p:cNvPr>
          <p:cNvSpPr>
            <a:spLocks noGrp="1"/>
          </p:cNvSpPr>
          <p:nvPr>
            <p:ph type="title"/>
          </p:nvPr>
        </p:nvSpPr>
        <p:spPr/>
        <p:txBody>
          <a:bodyPr/>
          <a:lstStyle/>
          <a:p>
            <a:r>
              <a:rPr lang="en-US" b="1" i="0" dirty="0">
                <a:effectLst/>
                <a:latin typeface="__Source_Sans_Pro_2fe30b"/>
              </a:rPr>
              <a:t>Types of Relational Operations </a:t>
            </a:r>
            <a:br>
              <a:rPr lang="en-US" b="1" i="0" dirty="0">
                <a:effectLst/>
                <a:latin typeface="__Source_Sans_Pro_2fe30b"/>
              </a:rPr>
            </a:br>
            <a:endParaRPr lang="en-US" dirty="0"/>
          </a:p>
        </p:txBody>
      </p:sp>
      <p:sp>
        <p:nvSpPr>
          <p:cNvPr id="4" name="AutoShape 2" descr="Types of Relational Operations">
            <a:extLst>
              <a:ext uri="{FF2B5EF4-FFF2-40B4-BE49-F238E27FC236}">
                <a16:creationId xmlns:a16="http://schemas.microsoft.com/office/drawing/2014/main" id="{2474E304-61E3-36D6-C2BA-C2D02F55FF94}"/>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 name="Content Placeholder 9">
            <a:extLst>
              <a:ext uri="{FF2B5EF4-FFF2-40B4-BE49-F238E27FC236}">
                <a16:creationId xmlns:a16="http://schemas.microsoft.com/office/drawing/2014/main" id="{C089148E-F6EE-BBE2-1AF3-DFE483E7475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12112" y="1360968"/>
            <a:ext cx="10141688" cy="5497032"/>
          </a:xfrm>
        </p:spPr>
      </p:pic>
    </p:spTree>
    <p:extLst>
      <p:ext uri="{BB962C8B-B14F-4D97-AF65-F5344CB8AC3E}">
        <p14:creationId xmlns:p14="http://schemas.microsoft.com/office/powerpoint/2010/main" val="4089593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A15ED-8F9E-32EA-9BE6-B7C0D57B9554}"/>
              </a:ext>
            </a:extLst>
          </p:cNvPr>
          <p:cNvSpPr>
            <a:spLocks noGrp="1"/>
          </p:cNvSpPr>
          <p:nvPr>
            <p:ph type="title"/>
          </p:nvPr>
        </p:nvSpPr>
        <p:spPr>
          <a:xfrm>
            <a:off x="838200" y="365125"/>
            <a:ext cx="10515600" cy="634335"/>
          </a:xfrm>
        </p:spPr>
        <p:txBody>
          <a:bodyPr>
            <a:normAutofit fontScale="90000"/>
          </a:bodyPr>
          <a:lstStyle/>
          <a:p>
            <a:r>
              <a:rPr lang="en-US" dirty="0"/>
              <a:t>Syntax</a:t>
            </a:r>
          </a:p>
        </p:txBody>
      </p:sp>
      <p:sp>
        <p:nvSpPr>
          <p:cNvPr id="3" name="Content Placeholder 2">
            <a:extLst>
              <a:ext uri="{FF2B5EF4-FFF2-40B4-BE49-F238E27FC236}">
                <a16:creationId xmlns:a16="http://schemas.microsoft.com/office/drawing/2014/main" id="{52F5718D-DEDB-0C88-9723-EC29B418EFC9}"/>
              </a:ext>
            </a:extLst>
          </p:cNvPr>
          <p:cNvSpPr>
            <a:spLocks noGrp="1"/>
          </p:cNvSpPr>
          <p:nvPr>
            <p:ph idx="1"/>
          </p:nvPr>
        </p:nvSpPr>
        <p:spPr>
          <a:xfrm>
            <a:off x="838200" y="1095152"/>
            <a:ext cx="10515600" cy="5762847"/>
          </a:xfrm>
        </p:spPr>
        <p:txBody>
          <a:bodyPr>
            <a:normAutofit/>
          </a:bodyPr>
          <a:lstStyle/>
          <a:p>
            <a:r>
              <a:rPr lang="en-US" sz="3200" dirty="0"/>
              <a:t>R⋈</a:t>
            </a:r>
            <a:r>
              <a:rPr lang="el-GR" sz="2000" dirty="0"/>
              <a:t>θ</a:t>
            </a:r>
            <a:r>
              <a:rPr lang="el-GR" sz="3200" dirty="0"/>
              <a:t>​</a:t>
            </a:r>
            <a:r>
              <a:rPr lang="en-US" sz="3200" dirty="0"/>
              <a:t>S</a:t>
            </a:r>
          </a:p>
          <a:p>
            <a:endParaRPr lang="en-US" sz="3200" b="1" dirty="0">
              <a:latin typeface="Calibri" panose="020F0502020204030204" pitchFamily="34" charset="0"/>
              <a:cs typeface="Calibri" panose="020F0502020204030204" pitchFamily="34" charset="0"/>
            </a:endParaRPr>
          </a:p>
        </p:txBody>
      </p:sp>
      <p:sp>
        <p:nvSpPr>
          <p:cNvPr id="5" name="Rectangle 2">
            <a:extLst>
              <a:ext uri="{FF2B5EF4-FFF2-40B4-BE49-F238E27FC236}">
                <a16:creationId xmlns:a16="http://schemas.microsoft.com/office/drawing/2014/main" id="{997044AA-39D2-06C9-C540-3A8AE5DED4CE}"/>
              </a:ext>
            </a:extLst>
          </p:cNvPr>
          <p:cNvSpPr>
            <a:spLocks noChangeArrowheads="1"/>
          </p:cNvSpPr>
          <p:nvPr/>
        </p:nvSpPr>
        <p:spPr bwMode="auto">
          <a:xfrm>
            <a:off x="838200" y="1569446"/>
            <a:ext cx="10623698"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1" i="0" u="none" strike="noStrike" cap="none" normalizeH="0" baseline="0" dirty="0">
                <a:ln>
                  <a:noFill/>
                </a:ln>
                <a:solidFill>
                  <a:schemeClr val="tx1"/>
                </a:solidFill>
                <a:effectLst/>
                <a:latin typeface="Arial" panose="020B0604020202020204" pitchFamily="34" charset="0"/>
              </a:rPr>
              <a:t>R and S</a:t>
            </a:r>
            <a:r>
              <a:rPr kumimoji="0" lang="en-US" altLang="en-US" sz="2800" b="0" i="0" u="none" strike="noStrike" cap="none" normalizeH="0" baseline="0" dirty="0">
                <a:ln>
                  <a:noFill/>
                </a:ln>
                <a:solidFill>
                  <a:schemeClr val="tx1"/>
                </a:solidFill>
                <a:effectLst/>
                <a:latin typeface="Arial" panose="020B0604020202020204" pitchFamily="34" charset="0"/>
              </a:rPr>
              <a:t> are two relations (tables).</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2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1" i="0" u="none" strike="noStrike" cap="none" normalizeH="0" baseline="0" dirty="0">
                <a:ln>
                  <a:noFill/>
                </a:ln>
                <a:solidFill>
                  <a:schemeClr val="tx1"/>
                </a:solidFill>
                <a:effectLst/>
                <a:latin typeface="Arial" panose="020B0604020202020204" pitchFamily="34" charset="0"/>
              </a:rPr>
              <a:t>θ (Theta condition)</a:t>
            </a:r>
            <a:r>
              <a:rPr kumimoji="0" lang="en-US" altLang="en-US" sz="2800" b="0" i="0" u="none" strike="noStrike" cap="none" normalizeH="0" baseline="0" dirty="0">
                <a:ln>
                  <a:noFill/>
                </a:ln>
                <a:solidFill>
                  <a:schemeClr val="tx1"/>
                </a:solidFill>
                <a:effectLst/>
                <a:latin typeface="Arial" panose="020B0604020202020204" pitchFamily="34" charset="0"/>
              </a:rPr>
              <a:t> is the condition used to match records from both relations. </a:t>
            </a:r>
          </a:p>
        </p:txBody>
      </p:sp>
    </p:spTree>
    <p:extLst>
      <p:ext uri="{BB962C8B-B14F-4D97-AF65-F5344CB8AC3E}">
        <p14:creationId xmlns:p14="http://schemas.microsoft.com/office/powerpoint/2010/main" val="29457559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D27EB-A82C-771F-A9C3-E6340D7F944F}"/>
              </a:ext>
            </a:extLst>
          </p:cNvPr>
          <p:cNvSpPr>
            <a:spLocks noGrp="1"/>
          </p:cNvSpPr>
          <p:nvPr>
            <p:ph type="title"/>
          </p:nvPr>
        </p:nvSpPr>
        <p:spPr/>
        <p:txBody>
          <a:bodyPr/>
          <a:lstStyle/>
          <a:p>
            <a:r>
              <a:rPr lang="en-US" b="1" dirty="0"/>
              <a:t>Example 1: Theta Join with "&gt;" Condition</a:t>
            </a:r>
            <a:br>
              <a:rPr lang="en-US" b="1" dirty="0"/>
            </a:br>
            <a:endParaRPr lang="en-US" dirty="0"/>
          </a:p>
        </p:txBody>
      </p:sp>
      <p:sp>
        <p:nvSpPr>
          <p:cNvPr id="3" name="Content Placeholder 2">
            <a:extLst>
              <a:ext uri="{FF2B5EF4-FFF2-40B4-BE49-F238E27FC236}">
                <a16:creationId xmlns:a16="http://schemas.microsoft.com/office/drawing/2014/main" id="{AB16A6E8-A116-B401-85CB-B33C4953C8E4}"/>
              </a:ext>
            </a:extLst>
          </p:cNvPr>
          <p:cNvSpPr>
            <a:spLocks noGrp="1"/>
          </p:cNvSpPr>
          <p:nvPr>
            <p:ph idx="1"/>
          </p:nvPr>
        </p:nvSpPr>
        <p:spPr/>
        <p:txBody>
          <a:bodyPr/>
          <a:lstStyle/>
          <a:p>
            <a:r>
              <a:rPr lang="en-US" dirty="0"/>
              <a:t>Consider two relations:</a:t>
            </a:r>
          </a:p>
          <a:p>
            <a:r>
              <a:rPr lang="en-US" b="1" dirty="0"/>
              <a:t>Employee (</a:t>
            </a:r>
            <a:r>
              <a:rPr lang="en-US" b="1" dirty="0" err="1"/>
              <a:t>EmpID</a:t>
            </a:r>
            <a:r>
              <a:rPr lang="en-US" b="1" dirty="0"/>
              <a:t>, Name, </a:t>
            </a:r>
            <a:r>
              <a:rPr lang="en-US" b="1" dirty="0" err="1"/>
              <a:t>DeptID</a:t>
            </a:r>
            <a:r>
              <a:rPr lang="en-US" b="1" dirty="0"/>
              <a:t>, Salary)</a:t>
            </a:r>
          </a:p>
          <a:p>
            <a:endParaRPr lang="en-US" dirty="0"/>
          </a:p>
          <a:p>
            <a:endParaRPr lang="en-US" dirty="0"/>
          </a:p>
        </p:txBody>
      </p:sp>
      <p:graphicFrame>
        <p:nvGraphicFramePr>
          <p:cNvPr id="17" name="Table 16">
            <a:extLst>
              <a:ext uri="{FF2B5EF4-FFF2-40B4-BE49-F238E27FC236}">
                <a16:creationId xmlns:a16="http://schemas.microsoft.com/office/drawing/2014/main" id="{28FC81DD-8E21-EDF4-DD52-ECE7B3302BBA}"/>
              </a:ext>
            </a:extLst>
          </p:cNvPr>
          <p:cNvGraphicFramePr>
            <a:graphicFrameLocks noGrp="1"/>
          </p:cNvGraphicFramePr>
          <p:nvPr>
            <p:extLst>
              <p:ext uri="{D42A27DB-BD31-4B8C-83A1-F6EECF244321}">
                <p14:modId xmlns:p14="http://schemas.microsoft.com/office/powerpoint/2010/main" val="2366099579"/>
              </p:ext>
            </p:extLst>
          </p:nvPr>
        </p:nvGraphicFramePr>
        <p:xfrm>
          <a:off x="3947370" y="2977334"/>
          <a:ext cx="4297260" cy="1341278"/>
        </p:xfrm>
        <a:graphic>
          <a:graphicData uri="http://schemas.openxmlformats.org/drawingml/2006/table">
            <a:tbl>
              <a:tblPr firstRow="1" firstCol="1" bandRow="1">
                <a:tableStyleId>{5C22544A-7EE6-4342-B048-85BDC9FD1C3A}</a:tableStyleId>
              </a:tblPr>
              <a:tblGrid>
                <a:gridCol w="1073645">
                  <a:extLst>
                    <a:ext uri="{9D8B030D-6E8A-4147-A177-3AD203B41FA5}">
                      <a16:colId xmlns:a16="http://schemas.microsoft.com/office/drawing/2014/main" val="184464988"/>
                    </a:ext>
                  </a:extLst>
                </a:gridCol>
                <a:gridCol w="1073645">
                  <a:extLst>
                    <a:ext uri="{9D8B030D-6E8A-4147-A177-3AD203B41FA5}">
                      <a16:colId xmlns:a16="http://schemas.microsoft.com/office/drawing/2014/main" val="1551474405"/>
                    </a:ext>
                  </a:extLst>
                </a:gridCol>
                <a:gridCol w="1074985">
                  <a:extLst>
                    <a:ext uri="{9D8B030D-6E8A-4147-A177-3AD203B41FA5}">
                      <a16:colId xmlns:a16="http://schemas.microsoft.com/office/drawing/2014/main" val="3173800752"/>
                    </a:ext>
                  </a:extLst>
                </a:gridCol>
                <a:gridCol w="1074985">
                  <a:extLst>
                    <a:ext uri="{9D8B030D-6E8A-4147-A177-3AD203B41FA5}">
                      <a16:colId xmlns:a16="http://schemas.microsoft.com/office/drawing/2014/main" val="1239878517"/>
                    </a:ext>
                  </a:extLst>
                </a:gridCol>
              </a:tblGrid>
              <a:tr h="338557">
                <a:tc>
                  <a:txBody>
                    <a:bodyPr/>
                    <a:lstStyle/>
                    <a:p>
                      <a:pPr marL="0" marR="0">
                        <a:lnSpc>
                          <a:spcPct val="107000"/>
                        </a:lnSpc>
                        <a:spcAft>
                          <a:spcPts val="800"/>
                        </a:spcAft>
                      </a:pPr>
                      <a:r>
                        <a:rPr lang="en-US" sz="1600" kern="100">
                          <a:effectLst/>
                        </a:rPr>
                        <a:t>EmpID</a:t>
                      </a:r>
                      <a:endParaRPr lang="en-US" sz="16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pPr>
                      <a:r>
                        <a:rPr lang="en-US" sz="1600" kern="100">
                          <a:effectLst/>
                        </a:rPr>
                        <a:t>Name</a:t>
                      </a:r>
                      <a:endParaRPr lang="en-US" sz="16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pPr>
                      <a:r>
                        <a:rPr lang="en-US" sz="1600" kern="100">
                          <a:effectLst/>
                        </a:rPr>
                        <a:t>DeptID</a:t>
                      </a:r>
                      <a:endParaRPr lang="en-US" sz="16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pPr>
                      <a:r>
                        <a:rPr lang="en-US" sz="1600" kern="100">
                          <a:effectLst/>
                        </a:rPr>
                        <a:t>Salary</a:t>
                      </a:r>
                      <a:endParaRPr lang="en-US" sz="16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59117266"/>
                  </a:ext>
                </a:extLst>
              </a:tr>
              <a:tr h="338557">
                <a:tc>
                  <a:txBody>
                    <a:bodyPr/>
                    <a:lstStyle/>
                    <a:p>
                      <a:pPr marL="0" marR="0">
                        <a:lnSpc>
                          <a:spcPct val="107000"/>
                        </a:lnSpc>
                        <a:spcAft>
                          <a:spcPts val="800"/>
                        </a:spcAft>
                      </a:pPr>
                      <a:r>
                        <a:rPr lang="en-US" sz="1600" kern="100">
                          <a:effectLst/>
                        </a:rPr>
                        <a:t>101</a:t>
                      </a:r>
                      <a:endParaRPr lang="en-US" sz="16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pPr>
                      <a:r>
                        <a:rPr lang="en-US" sz="1600" kern="100">
                          <a:effectLst/>
                        </a:rPr>
                        <a:t>Ajay</a:t>
                      </a:r>
                      <a:endParaRPr lang="en-US" sz="16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pPr>
                      <a:r>
                        <a:rPr lang="en-US" sz="1600" kern="100">
                          <a:effectLst/>
                        </a:rPr>
                        <a:t>1</a:t>
                      </a:r>
                      <a:endParaRPr lang="en-US" sz="16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pPr>
                      <a:r>
                        <a:rPr lang="en-US" sz="1600" kern="100">
                          <a:effectLst/>
                        </a:rPr>
                        <a:t>50000</a:t>
                      </a:r>
                      <a:endParaRPr lang="en-US" sz="16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51434318"/>
                  </a:ext>
                </a:extLst>
              </a:tr>
              <a:tr h="338557">
                <a:tc>
                  <a:txBody>
                    <a:bodyPr/>
                    <a:lstStyle/>
                    <a:p>
                      <a:pPr marL="0" marR="0">
                        <a:lnSpc>
                          <a:spcPct val="107000"/>
                        </a:lnSpc>
                        <a:spcAft>
                          <a:spcPts val="800"/>
                        </a:spcAft>
                      </a:pPr>
                      <a:r>
                        <a:rPr lang="en-US" sz="1600" kern="100">
                          <a:effectLst/>
                        </a:rPr>
                        <a:t>102</a:t>
                      </a:r>
                      <a:endParaRPr lang="en-US" sz="16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pPr>
                      <a:r>
                        <a:rPr lang="en-US" sz="1600" kern="100">
                          <a:effectLst/>
                        </a:rPr>
                        <a:t>Rahul</a:t>
                      </a:r>
                      <a:endParaRPr lang="en-US" sz="16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pPr>
                      <a:r>
                        <a:rPr lang="en-US" sz="1600" kern="100">
                          <a:effectLst/>
                        </a:rPr>
                        <a:t>2</a:t>
                      </a:r>
                      <a:endParaRPr lang="en-US" sz="16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pPr>
                      <a:r>
                        <a:rPr lang="en-US" sz="1600" kern="100">
                          <a:effectLst/>
                        </a:rPr>
                        <a:t>60000</a:t>
                      </a:r>
                      <a:endParaRPr lang="en-US" sz="16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14461427"/>
                  </a:ext>
                </a:extLst>
              </a:tr>
              <a:tr h="325607">
                <a:tc>
                  <a:txBody>
                    <a:bodyPr/>
                    <a:lstStyle/>
                    <a:p>
                      <a:pPr marL="0" marR="0">
                        <a:lnSpc>
                          <a:spcPct val="107000"/>
                        </a:lnSpc>
                        <a:spcAft>
                          <a:spcPts val="800"/>
                        </a:spcAft>
                      </a:pPr>
                      <a:r>
                        <a:rPr lang="en-US" sz="1600" kern="100">
                          <a:effectLst/>
                        </a:rPr>
                        <a:t>103</a:t>
                      </a:r>
                      <a:endParaRPr lang="en-US" sz="16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pPr>
                      <a:r>
                        <a:rPr lang="en-US" sz="1600" kern="100">
                          <a:effectLst/>
                        </a:rPr>
                        <a:t>Ravi</a:t>
                      </a:r>
                      <a:endParaRPr lang="en-US" sz="16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pPr>
                      <a:r>
                        <a:rPr lang="en-US" sz="1600" kern="100">
                          <a:effectLst/>
                        </a:rPr>
                        <a:t>1</a:t>
                      </a:r>
                      <a:endParaRPr lang="en-US" sz="16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pPr>
                      <a:r>
                        <a:rPr lang="en-US" sz="1600" kern="100" dirty="0">
                          <a:effectLst/>
                        </a:rPr>
                        <a:t>70000</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87779558"/>
                  </a:ext>
                </a:extLst>
              </a:tr>
            </a:tbl>
          </a:graphicData>
        </a:graphic>
      </p:graphicFrame>
      <p:sp>
        <p:nvSpPr>
          <p:cNvPr id="19" name="TextBox 18">
            <a:extLst>
              <a:ext uri="{FF2B5EF4-FFF2-40B4-BE49-F238E27FC236}">
                <a16:creationId xmlns:a16="http://schemas.microsoft.com/office/drawing/2014/main" id="{79F07502-C70E-DCDE-CA70-D42FE2DC5331}"/>
              </a:ext>
            </a:extLst>
          </p:cNvPr>
          <p:cNvSpPr txBox="1"/>
          <p:nvPr/>
        </p:nvSpPr>
        <p:spPr>
          <a:xfrm>
            <a:off x="1068637" y="4453549"/>
            <a:ext cx="8350786" cy="584775"/>
          </a:xfrm>
          <a:prstGeom prst="rect">
            <a:avLst/>
          </a:prstGeom>
          <a:noFill/>
        </p:spPr>
        <p:txBody>
          <a:bodyPr wrap="square">
            <a:spAutoFit/>
          </a:bodyPr>
          <a:lstStyle/>
          <a:p>
            <a:r>
              <a:rPr lang="en-US" sz="3200" b="1" dirty="0"/>
              <a:t>Department (</a:t>
            </a:r>
            <a:r>
              <a:rPr lang="en-US" sz="3200" b="1" dirty="0" err="1"/>
              <a:t>DeptID</a:t>
            </a:r>
            <a:r>
              <a:rPr lang="en-US" sz="3200" b="1" dirty="0"/>
              <a:t>, </a:t>
            </a:r>
            <a:r>
              <a:rPr lang="en-US" sz="3200" b="1" dirty="0" err="1"/>
              <a:t>DeptName</a:t>
            </a:r>
            <a:r>
              <a:rPr lang="en-US" sz="3200" b="1" dirty="0"/>
              <a:t>, Budget)</a:t>
            </a:r>
          </a:p>
        </p:txBody>
      </p:sp>
      <p:graphicFrame>
        <p:nvGraphicFramePr>
          <p:cNvPr id="20" name="Table 19">
            <a:extLst>
              <a:ext uri="{FF2B5EF4-FFF2-40B4-BE49-F238E27FC236}">
                <a16:creationId xmlns:a16="http://schemas.microsoft.com/office/drawing/2014/main" id="{EDAEFC3D-10FC-E651-02C1-81CCEE2C7339}"/>
              </a:ext>
            </a:extLst>
          </p:cNvPr>
          <p:cNvGraphicFramePr>
            <a:graphicFrameLocks noGrp="1"/>
          </p:cNvGraphicFramePr>
          <p:nvPr>
            <p:extLst>
              <p:ext uri="{D42A27DB-BD31-4B8C-83A1-F6EECF244321}">
                <p14:modId xmlns:p14="http://schemas.microsoft.com/office/powerpoint/2010/main" val="2785750934"/>
              </p:ext>
            </p:extLst>
          </p:nvPr>
        </p:nvGraphicFramePr>
        <p:xfrm>
          <a:off x="3947370" y="5199116"/>
          <a:ext cx="4297259" cy="1554225"/>
        </p:xfrm>
        <a:graphic>
          <a:graphicData uri="http://schemas.openxmlformats.org/drawingml/2006/table">
            <a:tbl>
              <a:tblPr firstRow="1" firstCol="1" bandRow="1">
                <a:tableStyleId>{5C22544A-7EE6-4342-B048-85BDC9FD1C3A}</a:tableStyleId>
              </a:tblPr>
              <a:tblGrid>
                <a:gridCol w="1256421">
                  <a:extLst>
                    <a:ext uri="{9D8B030D-6E8A-4147-A177-3AD203B41FA5}">
                      <a16:colId xmlns:a16="http://schemas.microsoft.com/office/drawing/2014/main" val="3607048361"/>
                    </a:ext>
                  </a:extLst>
                </a:gridCol>
                <a:gridCol w="1767964">
                  <a:extLst>
                    <a:ext uri="{9D8B030D-6E8A-4147-A177-3AD203B41FA5}">
                      <a16:colId xmlns:a16="http://schemas.microsoft.com/office/drawing/2014/main" val="248043467"/>
                    </a:ext>
                  </a:extLst>
                </a:gridCol>
                <a:gridCol w="1272874">
                  <a:extLst>
                    <a:ext uri="{9D8B030D-6E8A-4147-A177-3AD203B41FA5}">
                      <a16:colId xmlns:a16="http://schemas.microsoft.com/office/drawing/2014/main" val="2865113736"/>
                    </a:ext>
                  </a:extLst>
                </a:gridCol>
              </a:tblGrid>
              <a:tr h="670031">
                <a:tc>
                  <a:txBody>
                    <a:bodyPr/>
                    <a:lstStyle/>
                    <a:p>
                      <a:pPr marL="0" marR="0">
                        <a:lnSpc>
                          <a:spcPct val="107000"/>
                        </a:lnSpc>
                        <a:spcAft>
                          <a:spcPts val="800"/>
                        </a:spcAft>
                      </a:pPr>
                      <a:r>
                        <a:rPr lang="en-US" sz="2400" kern="100">
                          <a:effectLst/>
                        </a:rPr>
                        <a:t>DeptID</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pPr>
                      <a:r>
                        <a:rPr lang="en-US" sz="2400" kern="100">
                          <a:effectLst/>
                        </a:rPr>
                        <a:t>DeptName</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pPr>
                      <a:r>
                        <a:rPr lang="en-US" sz="2400" kern="100">
                          <a:effectLst/>
                        </a:rPr>
                        <a:t>Budget</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83383591"/>
                  </a:ext>
                </a:extLst>
              </a:tr>
              <a:tr h="442097">
                <a:tc>
                  <a:txBody>
                    <a:bodyPr/>
                    <a:lstStyle/>
                    <a:p>
                      <a:pPr marL="0" marR="0">
                        <a:lnSpc>
                          <a:spcPct val="107000"/>
                        </a:lnSpc>
                        <a:spcAft>
                          <a:spcPts val="800"/>
                        </a:spcAft>
                      </a:pPr>
                      <a:r>
                        <a:rPr lang="en-US" sz="2400" kern="100">
                          <a:effectLst/>
                        </a:rPr>
                        <a:t>1</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pPr>
                      <a:r>
                        <a:rPr lang="en-US" sz="2400" kern="100">
                          <a:effectLst/>
                        </a:rPr>
                        <a:t>HR</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pPr>
                      <a:r>
                        <a:rPr lang="en-US" sz="2400" kern="100">
                          <a:effectLst/>
                        </a:rPr>
                        <a:t>65000</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91522637"/>
                  </a:ext>
                </a:extLst>
              </a:tr>
              <a:tr h="442097">
                <a:tc>
                  <a:txBody>
                    <a:bodyPr/>
                    <a:lstStyle/>
                    <a:p>
                      <a:pPr marL="0" marR="0">
                        <a:lnSpc>
                          <a:spcPct val="107000"/>
                        </a:lnSpc>
                        <a:spcAft>
                          <a:spcPts val="800"/>
                        </a:spcAft>
                      </a:pPr>
                      <a:r>
                        <a:rPr lang="en-US" sz="2400" kern="100">
                          <a:effectLst/>
                        </a:rPr>
                        <a:t>2</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pPr>
                      <a:r>
                        <a:rPr lang="en-US" sz="2400" kern="100">
                          <a:effectLst/>
                        </a:rPr>
                        <a:t>IT</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pPr>
                      <a:r>
                        <a:rPr lang="en-US" sz="2400" kern="100" dirty="0">
                          <a:effectLst/>
                        </a:rPr>
                        <a:t>80000</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93659048"/>
                  </a:ext>
                </a:extLst>
              </a:tr>
            </a:tbl>
          </a:graphicData>
        </a:graphic>
      </p:graphicFrame>
    </p:spTree>
    <p:extLst>
      <p:ext uri="{BB962C8B-B14F-4D97-AF65-F5344CB8AC3E}">
        <p14:creationId xmlns:p14="http://schemas.microsoft.com/office/powerpoint/2010/main" val="20573388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D41EA-0B85-AE0E-1724-354B191F5516}"/>
              </a:ext>
            </a:extLst>
          </p:cNvPr>
          <p:cNvSpPr>
            <a:spLocks noGrp="1"/>
          </p:cNvSpPr>
          <p:nvPr>
            <p:ph type="title"/>
          </p:nvPr>
        </p:nvSpPr>
        <p:spPr>
          <a:xfrm>
            <a:off x="838200" y="365126"/>
            <a:ext cx="10515600" cy="897618"/>
          </a:xfrm>
        </p:spPr>
        <p:txBody>
          <a:bodyPr>
            <a:normAutofit/>
          </a:bodyPr>
          <a:lstStyle/>
          <a:p>
            <a:r>
              <a:rPr lang="en-US" b="1" dirty="0"/>
              <a:t>Theta Join</a:t>
            </a:r>
            <a:r>
              <a:rPr lang="en-US" dirty="0"/>
              <a:t> with the condition </a:t>
            </a:r>
            <a:r>
              <a:rPr lang="en-US" b="1" dirty="0"/>
              <a:t>Salary &gt; Budget</a:t>
            </a:r>
            <a:endParaRPr lang="en-US" dirty="0"/>
          </a:p>
        </p:txBody>
      </p:sp>
      <p:sp>
        <p:nvSpPr>
          <p:cNvPr id="6" name="Content Placeholder 5">
            <a:extLst>
              <a:ext uri="{FF2B5EF4-FFF2-40B4-BE49-F238E27FC236}">
                <a16:creationId xmlns:a16="http://schemas.microsoft.com/office/drawing/2014/main" id="{A5724F86-21FA-8BE3-E535-AD32345301B3}"/>
              </a:ext>
            </a:extLst>
          </p:cNvPr>
          <p:cNvSpPr>
            <a:spLocks noGrp="1"/>
          </p:cNvSpPr>
          <p:nvPr>
            <p:ph idx="1"/>
          </p:nvPr>
        </p:nvSpPr>
        <p:spPr/>
        <p:txBody>
          <a:bodyPr/>
          <a:lstStyle/>
          <a:p>
            <a:r>
              <a:rPr lang="en-US" dirty="0" err="1"/>
              <a:t>Employee⋈</a:t>
            </a:r>
            <a:r>
              <a:rPr lang="en-US" sz="2000" dirty="0" err="1"/>
              <a:t>Salary</a:t>
            </a:r>
            <a:r>
              <a:rPr lang="en-US" sz="2000" dirty="0"/>
              <a:t>&gt;Budget</a:t>
            </a:r>
            <a:r>
              <a:rPr lang="en-US" dirty="0"/>
              <a:t>​Department</a:t>
            </a:r>
          </a:p>
          <a:p>
            <a:endParaRPr lang="en-US" dirty="0"/>
          </a:p>
        </p:txBody>
      </p:sp>
      <p:graphicFrame>
        <p:nvGraphicFramePr>
          <p:cNvPr id="9" name="Table 8">
            <a:extLst>
              <a:ext uri="{FF2B5EF4-FFF2-40B4-BE49-F238E27FC236}">
                <a16:creationId xmlns:a16="http://schemas.microsoft.com/office/drawing/2014/main" id="{6AB72823-079B-F08E-EEC3-CA0D85798612}"/>
              </a:ext>
            </a:extLst>
          </p:cNvPr>
          <p:cNvGraphicFramePr>
            <a:graphicFrameLocks noGrp="1"/>
          </p:cNvGraphicFramePr>
          <p:nvPr>
            <p:extLst>
              <p:ext uri="{D42A27DB-BD31-4B8C-83A1-F6EECF244321}">
                <p14:modId xmlns:p14="http://schemas.microsoft.com/office/powerpoint/2010/main" val="4102885451"/>
              </p:ext>
            </p:extLst>
          </p:nvPr>
        </p:nvGraphicFramePr>
        <p:xfrm>
          <a:off x="1110343" y="2662058"/>
          <a:ext cx="10243459" cy="1005586"/>
        </p:xfrm>
        <a:graphic>
          <a:graphicData uri="http://schemas.openxmlformats.org/drawingml/2006/table">
            <a:tbl>
              <a:tblPr firstRow="1" firstCol="1" bandRow="1">
                <a:tableStyleId>{5C22544A-7EE6-4342-B048-85BDC9FD1C3A}</a:tableStyleId>
              </a:tblPr>
              <a:tblGrid>
                <a:gridCol w="1415892">
                  <a:extLst>
                    <a:ext uri="{9D8B030D-6E8A-4147-A177-3AD203B41FA5}">
                      <a16:colId xmlns:a16="http://schemas.microsoft.com/office/drawing/2014/main" val="3056038724"/>
                    </a:ext>
                  </a:extLst>
                </a:gridCol>
                <a:gridCol w="1423802">
                  <a:extLst>
                    <a:ext uri="{9D8B030D-6E8A-4147-A177-3AD203B41FA5}">
                      <a16:colId xmlns:a16="http://schemas.microsoft.com/office/drawing/2014/main" val="1452986451"/>
                    </a:ext>
                  </a:extLst>
                </a:gridCol>
                <a:gridCol w="1708562">
                  <a:extLst>
                    <a:ext uri="{9D8B030D-6E8A-4147-A177-3AD203B41FA5}">
                      <a16:colId xmlns:a16="http://schemas.microsoft.com/office/drawing/2014/main" val="3711389074"/>
                    </a:ext>
                  </a:extLst>
                </a:gridCol>
                <a:gridCol w="1566181">
                  <a:extLst>
                    <a:ext uri="{9D8B030D-6E8A-4147-A177-3AD203B41FA5}">
                      <a16:colId xmlns:a16="http://schemas.microsoft.com/office/drawing/2014/main" val="1138161488"/>
                    </a:ext>
                  </a:extLst>
                </a:gridCol>
                <a:gridCol w="2278081">
                  <a:extLst>
                    <a:ext uri="{9D8B030D-6E8A-4147-A177-3AD203B41FA5}">
                      <a16:colId xmlns:a16="http://schemas.microsoft.com/office/drawing/2014/main" val="649800975"/>
                    </a:ext>
                  </a:extLst>
                </a:gridCol>
                <a:gridCol w="1850941">
                  <a:extLst>
                    <a:ext uri="{9D8B030D-6E8A-4147-A177-3AD203B41FA5}">
                      <a16:colId xmlns:a16="http://schemas.microsoft.com/office/drawing/2014/main" val="827276903"/>
                    </a:ext>
                  </a:extLst>
                </a:gridCol>
              </a:tblGrid>
              <a:tr h="383471">
                <a:tc>
                  <a:txBody>
                    <a:bodyPr/>
                    <a:lstStyle/>
                    <a:p>
                      <a:pPr marL="0" marR="0">
                        <a:lnSpc>
                          <a:spcPct val="107000"/>
                        </a:lnSpc>
                        <a:spcAft>
                          <a:spcPts val="800"/>
                        </a:spcAft>
                      </a:pPr>
                      <a:r>
                        <a:rPr lang="en-US" sz="3200" kern="100">
                          <a:effectLst/>
                        </a:rPr>
                        <a:t>EmpID</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Aft>
                          <a:spcPts val="800"/>
                        </a:spcAft>
                      </a:pPr>
                      <a:r>
                        <a:rPr lang="en-US" sz="3200" kern="100">
                          <a:effectLst/>
                        </a:rPr>
                        <a:t>Name</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Aft>
                          <a:spcPts val="800"/>
                        </a:spcAft>
                      </a:pPr>
                      <a:r>
                        <a:rPr lang="en-US" sz="3200" kern="100">
                          <a:effectLst/>
                        </a:rPr>
                        <a:t>DeptID</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Aft>
                          <a:spcPts val="800"/>
                        </a:spcAft>
                      </a:pPr>
                      <a:r>
                        <a:rPr lang="en-US" sz="3200" kern="100">
                          <a:effectLst/>
                        </a:rPr>
                        <a:t>Salary</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pPr>
                      <a:r>
                        <a:rPr lang="en-US" sz="3200" kern="100">
                          <a:effectLst/>
                        </a:rPr>
                        <a:t>DeptName</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pPr>
                      <a:r>
                        <a:rPr lang="en-US" sz="3200" kern="100">
                          <a:effectLst/>
                        </a:rPr>
                        <a:t>Budget</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08154188"/>
                  </a:ext>
                </a:extLst>
              </a:tr>
              <a:tr h="383471">
                <a:tc>
                  <a:txBody>
                    <a:bodyPr/>
                    <a:lstStyle/>
                    <a:p>
                      <a:pPr marL="0" marR="0">
                        <a:lnSpc>
                          <a:spcPct val="107000"/>
                        </a:lnSpc>
                        <a:spcAft>
                          <a:spcPts val="800"/>
                        </a:spcAft>
                      </a:pPr>
                      <a:r>
                        <a:rPr lang="en-US" sz="3200" kern="100">
                          <a:effectLst/>
                        </a:rPr>
                        <a:t>103</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pPr>
                      <a:r>
                        <a:rPr lang="en-US" sz="3200" kern="100" dirty="0">
                          <a:effectLst/>
                        </a:rPr>
                        <a:t> Ravi</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pPr>
                      <a:r>
                        <a:rPr lang="en-US" sz="3200" kern="100">
                          <a:effectLst/>
                        </a:rPr>
                        <a:t>1</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pPr>
                      <a:r>
                        <a:rPr lang="en-US" sz="3200" kern="100">
                          <a:effectLst/>
                        </a:rPr>
                        <a:t>70000</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pPr>
                      <a:r>
                        <a:rPr lang="en-US" sz="3200" kern="100">
                          <a:effectLst/>
                        </a:rPr>
                        <a:t>HR</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pPr>
                      <a:r>
                        <a:rPr lang="en-US" sz="3200" kern="100" dirty="0">
                          <a:effectLst/>
                        </a:rPr>
                        <a:t>65000</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51998929"/>
                  </a:ext>
                </a:extLst>
              </a:tr>
            </a:tbl>
          </a:graphicData>
        </a:graphic>
      </p:graphicFrame>
      <p:sp>
        <p:nvSpPr>
          <p:cNvPr id="11" name="TextBox 10">
            <a:extLst>
              <a:ext uri="{FF2B5EF4-FFF2-40B4-BE49-F238E27FC236}">
                <a16:creationId xmlns:a16="http://schemas.microsoft.com/office/drawing/2014/main" id="{DD463F6E-4A51-ACC3-A43E-AFFD66F24636}"/>
              </a:ext>
            </a:extLst>
          </p:cNvPr>
          <p:cNvSpPr txBox="1"/>
          <p:nvPr/>
        </p:nvSpPr>
        <p:spPr>
          <a:xfrm>
            <a:off x="1110342" y="4420627"/>
            <a:ext cx="10243457" cy="954107"/>
          </a:xfrm>
          <a:prstGeom prst="rect">
            <a:avLst/>
          </a:prstGeom>
          <a:noFill/>
        </p:spPr>
        <p:txBody>
          <a:bodyPr wrap="square">
            <a:spAutoFit/>
          </a:bodyPr>
          <a:lstStyle/>
          <a:p>
            <a:r>
              <a:rPr lang="en-US" sz="2800" dirty="0"/>
              <a:t>Only </a:t>
            </a:r>
            <a:r>
              <a:rPr lang="en-US" sz="2800" b="1" dirty="0"/>
              <a:t>Ravi (Salary = 70000)</a:t>
            </a:r>
            <a:r>
              <a:rPr lang="en-US" sz="2800" dirty="0"/>
              <a:t> from </a:t>
            </a:r>
            <a:r>
              <a:rPr lang="en-US" sz="2800" b="1" dirty="0" err="1"/>
              <a:t>DeptID</a:t>
            </a:r>
            <a:r>
              <a:rPr lang="en-US" sz="2800" b="1" dirty="0"/>
              <a:t> 1 (HR, Budget = 65000)</a:t>
            </a:r>
            <a:r>
              <a:rPr lang="en-US" sz="2800" dirty="0"/>
              <a:t> satisfies the condition </a:t>
            </a:r>
            <a:r>
              <a:rPr lang="en-US" sz="2800" b="1" dirty="0"/>
              <a:t>Salary &gt; Budget</a:t>
            </a:r>
            <a:r>
              <a:rPr lang="en-US" sz="2800" dirty="0"/>
              <a:t>.</a:t>
            </a:r>
          </a:p>
        </p:txBody>
      </p:sp>
    </p:spTree>
    <p:extLst>
      <p:ext uri="{BB962C8B-B14F-4D97-AF65-F5344CB8AC3E}">
        <p14:creationId xmlns:p14="http://schemas.microsoft.com/office/powerpoint/2010/main" val="4680521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D1B6F-F5EA-8382-EF21-C6B83057B15B}"/>
              </a:ext>
            </a:extLst>
          </p:cNvPr>
          <p:cNvSpPr>
            <a:spLocks noGrp="1"/>
          </p:cNvSpPr>
          <p:nvPr>
            <p:ph type="title"/>
          </p:nvPr>
        </p:nvSpPr>
        <p:spPr/>
        <p:txBody>
          <a:bodyPr/>
          <a:lstStyle/>
          <a:p>
            <a:r>
              <a:rPr lang="en-US" b="0" i="0" dirty="0">
                <a:effectLst/>
                <a:latin typeface="Calibri" panose="020F0502020204030204" pitchFamily="34" charset="0"/>
                <a:cs typeface="Calibri" panose="020F0502020204030204" pitchFamily="34" charset="0"/>
              </a:rPr>
              <a:t>Equi Join</a:t>
            </a:r>
            <a:endParaRPr lang="en-US"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03498EB4-2D3A-A5B3-8257-9CE4A26A71F7}"/>
              </a:ext>
            </a:extLst>
          </p:cNvPr>
          <p:cNvSpPr>
            <a:spLocks noGrp="1"/>
          </p:cNvSpPr>
          <p:nvPr>
            <p:ph idx="1"/>
          </p:nvPr>
        </p:nvSpPr>
        <p:spPr>
          <a:xfrm>
            <a:off x="838200" y="1825624"/>
            <a:ext cx="10515600" cy="5032375"/>
          </a:xfrm>
        </p:spPr>
        <p:txBody>
          <a:bodyPr>
            <a:normAutofit/>
          </a:bodyPr>
          <a:lstStyle/>
          <a:p>
            <a:pPr algn="just"/>
            <a:r>
              <a:rPr lang="en-US" sz="3200" dirty="0"/>
              <a:t>An </a:t>
            </a:r>
            <a:r>
              <a:rPr lang="en-US" sz="3200" b="1" dirty="0"/>
              <a:t>Equi Join (⋈)</a:t>
            </a:r>
            <a:r>
              <a:rPr lang="en-US" sz="3200" dirty="0"/>
              <a:t> is a special case of the </a:t>
            </a:r>
            <a:r>
              <a:rPr lang="en-US" sz="3200" b="1" dirty="0"/>
              <a:t>Theta Join (θ-Join)</a:t>
            </a:r>
            <a:r>
              <a:rPr lang="en-US" sz="3200" dirty="0"/>
              <a:t> where the </a:t>
            </a:r>
            <a:r>
              <a:rPr lang="en-US" sz="3200" b="1" dirty="0"/>
              <a:t>join condition uses only the "=" (equal to) operator</a:t>
            </a:r>
            <a:r>
              <a:rPr lang="en-US" sz="3200" dirty="0"/>
              <a:t>. It combines rows from two tables based on </a:t>
            </a:r>
            <a:r>
              <a:rPr lang="en-US" sz="3200" b="1" dirty="0"/>
              <a:t>matching values in a common attribute</a:t>
            </a:r>
            <a:r>
              <a:rPr lang="en-US" sz="3200" dirty="0"/>
              <a:t>.</a:t>
            </a:r>
          </a:p>
          <a:p>
            <a:pPr algn="just"/>
            <a:r>
              <a:rPr lang="en-US" sz="3200" b="1" dirty="0">
                <a:latin typeface="Calibri" panose="020F0502020204030204" pitchFamily="34" charset="0"/>
                <a:cs typeface="Calibri" panose="020F0502020204030204" pitchFamily="34" charset="0"/>
              </a:rPr>
              <a:t>Syntax</a:t>
            </a:r>
          </a:p>
          <a:p>
            <a:pPr marL="0" indent="0" algn="just">
              <a:buNone/>
            </a:pPr>
            <a:r>
              <a:rPr lang="en-US" sz="3200" dirty="0"/>
              <a:t>                                       R⋈</a:t>
            </a:r>
            <a:r>
              <a:rPr lang="en-US" sz="2000" dirty="0"/>
              <a:t>R.A=S.B</a:t>
            </a:r>
            <a:r>
              <a:rPr lang="en-US" sz="3200" dirty="0"/>
              <a:t>​S</a:t>
            </a:r>
          </a:p>
          <a:p>
            <a:pPr marL="0" indent="0" algn="just">
              <a:buNone/>
            </a:pPr>
            <a:r>
              <a:rPr lang="en-US" sz="3200" b="1" dirty="0"/>
              <a:t>R and S</a:t>
            </a:r>
            <a:r>
              <a:rPr lang="en-US" sz="3200" dirty="0"/>
              <a:t> are two relations (tables).</a:t>
            </a:r>
          </a:p>
          <a:p>
            <a:pPr marL="0" indent="0" algn="just">
              <a:buNone/>
            </a:pPr>
            <a:r>
              <a:rPr lang="en-US" sz="3200" b="1" dirty="0"/>
              <a:t>A and B</a:t>
            </a:r>
            <a:r>
              <a:rPr lang="en-US" sz="3200" dirty="0"/>
              <a:t> are attributes (columns) in the respective tables that are compared using </a:t>
            </a:r>
            <a:r>
              <a:rPr lang="en-US" sz="3200" b="1" dirty="0"/>
              <a:t>A = B</a:t>
            </a:r>
            <a:r>
              <a:rPr lang="en-US" sz="3200" dirty="0"/>
              <a:t>.</a:t>
            </a:r>
            <a:endParaRPr lang="en-US"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775156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D974A-048E-E5DE-4716-E4153F3D5356}"/>
              </a:ext>
            </a:extLst>
          </p:cNvPr>
          <p:cNvSpPr>
            <a:spLocks noGrp="1"/>
          </p:cNvSpPr>
          <p:nvPr>
            <p:ph type="title"/>
          </p:nvPr>
        </p:nvSpPr>
        <p:spPr/>
        <p:txBody>
          <a:bodyPr/>
          <a:lstStyle/>
          <a:p>
            <a:r>
              <a:rPr lang="en-US" dirty="0"/>
              <a:t>Example</a:t>
            </a:r>
          </a:p>
        </p:txBody>
      </p:sp>
      <p:sp>
        <p:nvSpPr>
          <p:cNvPr id="6" name="Content Placeholder 5">
            <a:extLst>
              <a:ext uri="{FF2B5EF4-FFF2-40B4-BE49-F238E27FC236}">
                <a16:creationId xmlns:a16="http://schemas.microsoft.com/office/drawing/2014/main" id="{0C1F9DCD-1D01-C076-55C8-302BC2CF1EA9}"/>
              </a:ext>
            </a:extLst>
          </p:cNvPr>
          <p:cNvSpPr>
            <a:spLocks noGrp="1"/>
          </p:cNvSpPr>
          <p:nvPr>
            <p:ph idx="1"/>
          </p:nvPr>
        </p:nvSpPr>
        <p:spPr/>
        <p:txBody>
          <a:bodyPr>
            <a:normAutofit/>
          </a:bodyPr>
          <a:lstStyle/>
          <a:p>
            <a:r>
              <a:rPr lang="en-US" sz="3200" dirty="0" err="1"/>
              <a:t>Employee⋈</a:t>
            </a:r>
            <a:r>
              <a:rPr lang="en-US" sz="2000" dirty="0" err="1"/>
              <a:t>Employee.DeptID</a:t>
            </a:r>
            <a:r>
              <a:rPr lang="en-US" sz="2000" dirty="0"/>
              <a:t>=</a:t>
            </a:r>
            <a:r>
              <a:rPr lang="en-US" sz="2000" dirty="0" err="1"/>
              <a:t>Department.DeptID</a:t>
            </a:r>
            <a:r>
              <a:rPr lang="en-US" sz="3200" dirty="0"/>
              <a:t>​Department</a:t>
            </a:r>
          </a:p>
        </p:txBody>
      </p:sp>
      <p:graphicFrame>
        <p:nvGraphicFramePr>
          <p:cNvPr id="7" name="Table 6">
            <a:extLst>
              <a:ext uri="{FF2B5EF4-FFF2-40B4-BE49-F238E27FC236}">
                <a16:creationId xmlns:a16="http://schemas.microsoft.com/office/drawing/2014/main" id="{585FAB95-7553-F4A1-7887-1F290AC20209}"/>
              </a:ext>
            </a:extLst>
          </p:cNvPr>
          <p:cNvGraphicFramePr>
            <a:graphicFrameLocks noGrp="1"/>
          </p:cNvGraphicFramePr>
          <p:nvPr>
            <p:extLst>
              <p:ext uri="{D42A27DB-BD31-4B8C-83A1-F6EECF244321}">
                <p14:modId xmlns:p14="http://schemas.microsoft.com/office/powerpoint/2010/main" val="3529624707"/>
              </p:ext>
            </p:extLst>
          </p:nvPr>
        </p:nvGraphicFramePr>
        <p:xfrm>
          <a:off x="1647862" y="2563240"/>
          <a:ext cx="7877138" cy="1714844"/>
        </p:xfrm>
        <a:graphic>
          <a:graphicData uri="http://schemas.openxmlformats.org/drawingml/2006/table">
            <a:tbl>
              <a:tblPr firstRow="1" firstCol="1" bandRow="1">
                <a:tableStyleId>{5C22544A-7EE6-4342-B048-85BDC9FD1C3A}</a:tableStyleId>
              </a:tblPr>
              <a:tblGrid>
                <a:gridCol w="1088809">
                  <a:extLst>
                    <a:ext uri="{9D8B030D-6E8A-4147-A177-3AD203B41FA5}">
                      <a16:colId xmlns:a16="http://schemas.microsoft.com/office/drawing/2014/main" val="3205892254"/>
                    </a:ext>
                  </a:extLst>
                </a:gridCol>
                <a:gridCol w="1094892">
                  <a:extLst>
                    <a:ext uri="{9D8B030D-6E8A-4147-A177-3AD203B41FA5}">
                      <a16:colId xmlns:a16="http://schemas.microsoft.com/office/drawing/2014/main" val="2187229891"/>
                    </a:ext>
                  </a:extLst>
                </a:gridCol>
                <a:gridCol w="1313870">
                  <a:extLst>
                    <a:ext uri="{9D8B030D-6E8A-4147-A177-3AD203B41FA5}">
                      <a16:colId xmlns:a16="http://schemas.microsoft.com/office/drawing/2014/main" val="1341403611"/>
                    </a:ext>
                  </a:extLst>
                </a:gridCol>
                <a:gridCol w="1204381">
                  <a:extLst>
                    <a:ext uri="{9D8B030D-6E8A-4147-A177-3AD203B41FA5}">
                      <a16:colId xmlns:a16="http://schemas.microsoft.com/office/drawing/2014/main" val="3610937708"/>
                    </a:ext>
                  </a:extLst>
                </a:gridCol>
                <a:gridCol w="1751827">
                  <a:extLst>
                    <a:ext uri="{9D8B030D-6E8A-4147-A177-3AD203B41FA5}">
                      <a16:colId xmlns:a16="http://schemas.microsoft.com/office/drawing/2014/main" val="1239277834"/>
                    </a:ext>
                  </a:extLst>
                </a:gridCol>
                <a:gridCol w="1423359">
                  <a:extLst>
                    <a:ext uri="{9D8B030D-6E8A-4147-A177-3AD203B41FA5}">
                      <a16:colId xmlns:a16="http://schemas.microsoft.com/office/drawing/2014/main" val="623606234"/>
                    </a:ext>
                  </a:extLst>
                </a:gridCol>
              </a:tblGrid>
              <a:tr h="428711">
                <a:tc>
                  <a:txBody>
                    <a:bodyPr/>
                    <a:lstStyle/>
                    <a:p>
                      <a:pPr marL="0" marR="0">
                        <a:lnSpc>
                          <a:spcPct val="107000"/>
                        </a:lnSpc>
                        <a:spcAft>
                          <a:spcPts val="800"/>
                        </a:spcAft>
                      </a:pPr>
                      <a:r>
                        <a:rPr lang="en-US" sz="2400" kern="100">
                          <a:effectLst/>
                        </a:rPr>
                        <a:t>EmpID</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Aft>
                          <a:spcPts val="800"/>
                        </a:spcAft>
                      </a:pPr>
                      <a:r>
                        <a:rPr lang="en-US" sz="2400" kern="100">
                          <a:effectLst/>
                        </a:rPr>
                        <a:t>Name</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Aft>
                          <a:spcPts val="800"/>
                        </a:spcAft>
                      </a:pPr>
                      <a:r>
                        <a:rPr lang="en-US" sz="2400" kern="100">
                          <a:effectLst/>
                        </a:rPr>
                        <a:t>DeptID</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Aft>
                          <a:spcPts val="800"/>
                        </a:spcAft>
                      </a:pPr>
                      <a:r>
                        <a:rPr lang="en-US" sz="2400" kern="100">
                          <a:effectLst/>
                        </a:rPr>
                        <a:t>Salary</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pPr>
                      <a:r>
                        <a:rPr lang="en-US" sz="2400" kern="100">
                          <a:effectLst/>
                        </a:rPr>
                        <a:t>DeptName</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pPr>
                      <a:r>
                        <a:rPr lang="en-US" sz="2400" kern="100">
                          <a:effectLst/>
                        </a:rPr>
                        <a:t>Budget</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17969738"/>
                  </a:ext>
                </a:extLst>
              </a:tr>
              <a:tr h="428711">
                <a:tc>
                  <a:txBody>
                    <a:bodyPr/>
                    <a:lstStyle/>
                    <a:p>
                      <a:pPr marL="0" marR="0">
                        <a:lnSpc>
                          <a:spcPct val="107000"/>
                        </a:lnSpc>
                        <a:spcAft>
                          <a:spcPts val="800"/>
                        </a:spcAft>
                      </a:pPr>
                      <a:r>
                        <a:rPr lang="en-US" sz="2400" kern="100">
                          <a:effectLst/>
                        </a:rPr>
                        <a:t>101</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pPr>
                      <a:r>
                        <a:rPr lang="en-US" sz="2400" kern="100" dirty="0">
                          <a:effectLst/>
                        </a:rPr>
                        <a:t> Ajay</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pPr>
                      <a:r>
                        <a:rPr lang="en-US" sz="2400" kern="100">
                          <a:effectLst/>
                        </a:rPr>
                        <a:t>1</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pPr>
                      <a:r>
                        <a:rPr lang="en-US" sz="2400" kern="100">
                          <a:effectLst/>
                        </a:rPr>
                        <a:t>50000</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pPr>
                      <a:r>
                        <a:rPr lang="en-US" sz="2400" kern="100">
                          <a:effectLst/>
                        </a:rPr>
                        <a:t>HR</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pPr>
                      <a:r>
                        <a:rPr lang="en-US" sz="2400" kern="100">
                          <a:effectLst/>
                        </a:rPr>
                        <a:t>65000</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30738449"/>
                  </a:ext>
                </a:extLst>
              </a:tr>
              <a:tr h="428711">
                <a:tc>
                  <a:txBody>
                    <a:bodyPr/>
                    <a:lstStyle/>
                    <a:p>
                      <a:pPr marL="0" marR="0">
                        <a:lnSpc>
                          <a:spcPct val="107000"/>
                        </a:lnSpc>
                        <a:spcAft>
                          <a:spcPts val="800"/>
                        </a:spcAft>
                      </a:pPr>
                      <a:r>
                        <a:rPr lang="en-US" sz="2400" kern="100">
                          <a:effectLst/>
                        </a:rPr>
                        <a:t>103</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pPr>
                      <a:r>
                        <a:rPr lang="en-US" sz="2400" kern="100" dirty="0">
                          <a:effectLst/>
                        </a:rPr>
                        <a:t> Rahul</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pPr>
                      <a:r>
                        <a:rPr lang="en-US" sz="2400" kern="100">
                          <a:effectLst/>
                        </a:rPr>
                        <a:t>1</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pPr>
                      <a:r>
                        <a:rPr lang="en-US" sz="2400" kern="100">
                          <a:effectLst/>
                        </a:rPr>
                        <a:t>70000</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pPr>
                      <a:r>
                        <a:rPr lang="en-US" sz="2400" kern="100">
                          <a:effectLst/>
                        </a:rPr>
                        <a:t>HR</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pPr>
                      <a:r>
                        <a:rPr lang="en-US" sz="2400" kern="100">
                          <a:effectLst/>
                        </a:rPr>
                        <a:t>65000</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18852624"/>
                  </a:ext>
                </a:extLst>
              </a:tr>
              <a:tr h="428711">
                <a:tc>
                  <a:txBody>
                    <a:bodyPr/>
                    <a:lstStyle/>
                    <a:p>
                      <a:pPr marL="0" marR="0">
                        <a:lnSpc>
                          <a:spcPct val="107000"/>
                        </a:lnSpc>
                        <a:spcAft>
                          <a:spcPts val="800"/>
                        </a:spcAft>
                      </a:pPr>
                      <a:r>
                        <a:rPr lang="en-US" sz="2400" kern="100">
                          <a:effectLst/>
                        </a:rPr>
                        <a:t>102</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pPr>
                      <a:r>
                        <a:rPr lang="en-US" sz="2400" kern="100" dirty="0">
                          <a:effectLst/>
                        </a:rPr>
                        <a:t> Ravi</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pPr>
                      <a:r>
                        <a:rPr lang="en-US" sz="2400" kern="100">
                          <a:effectLst/>
                        </a:rPr>
                        <a:t>2</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pPr>
                      <a:r>
                        <a:rPr lang="en-US" sz="2400" kern="100">
                          <a:effectLst/>
                        </a:rPr>
                        <a:t>60000</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pPr>
                      <a:r>
                        <a:rPr lang="en-US" sz="2400" kern="100">
                          <a:effectLst/>
                        </a:rPr>
                        <a:t>IT</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pPr>
                      <a:r>
                        <a:rPr lang="en-US" sz="2400" kern="100" dirty="0">
                          <a:effectLst/>
                        </a:rPr>
                        <a:t>80000</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99450223"/>
                  </a:ext>
                </a:extLst>
              </a:tr>
            </a:tbl>
          </a:graphicData>
        </a:graphic>
      </p:graphicFrame>
      <p:sp>
        <p:nvSpPr>
          <p:cNvPr id="10" name="TextBox 9">
            <a:extLst>
              <a:ext uri="{FF2B5EF4-FFF2-40B4-BE49-F238E27FC236}">
                <a16:creationId xmlns:a16="http://schemas.microsoft.com/office/drawing/2014/main" id="{8035AD07-EBE7-B8E9-8D39-815A291872EC}"/>
              </a:ext>
            </a:extLst>
          </p:cNvPr>
          <p:cNvSpPr txBox="1"/>
          <p:nvPr/>
        </p:nvSpPr>
        <p:spPr>
          <a:xfrm>
            <a:off x="1049079" y="4581192"/>
            <a:ext cx="9987516" cy="1815882"/>
          </a:xfrm>
          <a:prstGeom prst="rect">
            <a:avLst/>
          </a:prstGeom>
          <a:noFill/>
        </p:spPr>
        <p:txBody>
          <a:bodyPr wrap="square">
            <a:spAutoFit/>
          </a:bodyPr>
          <a:lstStyle/>
          <a:p>
            <a:pPr marL="457200" indent="-457200" algn="just">
              <a:buFont typeface="Wingdings" panose="05000000000000000000" pitchFamily="2" charset="2"/>
              <a:buChar char="§"/>
            </a:pPr>
            <a:r>
              <a:rPr lang="en-US" sz="2800" dirty="0"/>
              <a:t>The </a:t>
            </a:r>
            <a:r>
              <a:rPr lang="en-US" sz="2800" b="1" dirty="0" err="1"/>
              <a:t>DeptID</a:t>
            </a:r>
            <a:r>
              <a:rPr lang="en-US" sz="2800" b="1" dirty="0"/>
              <a:t> column</a:t>
            </a:r>
            <a:r>
              <a:rPr lang="en-US" sz="2800" dirty="0"/>
              <a:t> is used to match rows between </a:t>
            </a:r>
            <a:r>
              <a:rPr lang="en-US" sz="2800" b="1" dirty="0"/>
              <a:t>Employee</a:t>
            </a:r>
            <a:r>
              <a:rPr lang="en-US" sz="2800" dirty="0"/>
              <a:t> and </a:t>
            </a:r>
            <a:r>
              <a:rPr lang="en-US" sz="2800" b="1" dirty="0"/>
              <a:t>Department</a:t>
            </a:r>
            <a:r>
              <a:rPr lang="en-US" sz="2800" dirty="0"/>
              <a:t> tables.</a:t>
            </a:r>
          </a:p>
          <a:p>
            <a:pPr marL="457200" indent="-457200" algn="just">
              <a:buFont typeface="Wingdings" panose="05000000000000000000" pitchFamily="2" charset="2"/>
              <a:buChar char="§"/>
            </a:pPr>
            <a:r>
              <a:rPr lang="en-US" sz="2800" dirty="0"/>
              <a:t>Only rows with </a:t>
            </a:r>
            <a:r>
              <a:rPr lang="en-US" sz="2800" b="1" dirty="0"/>
              <a:t>matching </a:t>
            </a:r>
            <a:r>
              <a:rPr lang="en-US" sz="2800" b="1" dirty="0" err="1"/>
              <a:t>DeptID</a:t>
            </a:r>
            <a:r>
              <a:rPr lang="en-US" sz="2800" b="1" dirty="0"/>
              <a:t> values</a:t>
            </a:r>
            <a:r>
              <a:rPr lang="en-US" sz="2800" dirty="0"/>
              <a:t> are included in the result.</a:t>
            </a:r>
          </a:p>
        </p:txBody>
      </p:sp>
    </p:spTree>
    <p:extLst>
      <p:ext uri="{BB962C8B-B14F-4D97-AF65-F5344CB8AC3E}">
        <p14:creationId xmlns:p14="http://schemas.microsoft.com/office/powerpoint/2010/main" val="10946623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907D9-354F-888B-ECD4-472A0DDBFFAA}"/>
              </a:ext>
            </a:extLst>
          </p:cNvPr>
          <p:cNvSpPr>
            <a:spLocks noGrp="1"/>
          </p:cNvSpPr>
          <p:nvPr>
            <p:ph type="title"/>
          </p:nvPr>
        </p:nvSpPr>
        <p:spPr>
          <a:xfrm>
            <a:off x="838200" y="365126"/>
            <a:ext cx="10515600" cy="570540"/>
          </a:xfrm>
        </p:spPr>
        <p:txBody>
          <a:bodyPr>
            <a:normAutofit fontScale="90000"/>
          </a:bodyPr>
          <a:lstStyle/>
          <a:p>
            <a:r>
              <a:rPr lang="en-US" b="1" i="0" dirty="0">
                <a:effectLst/>
                <a:latin typeface="Calibri" panose="020F0502020204030204" pitchFamily="34" charset="0"/>
                <a:cs typeface="Calibri" panose="020F0502020204030204" pitchFamily="34" charset="0"/>
              </a:rPr>
              <a:t>Natural Join</a:t>
            </a:r>
            <a:endParaRPr lang="en-US"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972F4380-A457-D0D2-E68D-84378D8670AB}"/>
              </a:ext>
            </a:extLst>
          </p:cNvPr>
          <p:cNvSpPr>
            <a:spLocks noGrp="1"/>
          </p:cNvSpPr>
          <p:nvPr>
            <p:ph idx="1"/>
          </p:nvPr>
        </p:nvSpPr>
        <p:spPr>
          <a:xfrm>
            <a:off x="838200" y="1254642"/>
            <a:ext cx="10515600" cy="5603357"/>
          </a:xfrm>
        </p:spPr>
        <p:txBody>
          <a:bodyPr>
            <a:noAutofit/>
          </a:bodyPr>
          <a:lstStyle/>
          <a:p>
            <a:pPr algn="just"/>
            <a:r>
              <a:rPr lang="en-US" sz="3200" dirty="0"/>
              <a:t>A </a:t>
            </a:r>
            <a:r>
              <a:rPr lang="en-US" sz="3200" b="1" dirty="0"/>
              <a:t>Natural Join (⋈)</a:t>
            </a:r>
            <a:r>
              <a:rPr lang="en-US" sz="3200" dirty="0"/>
              <a:t> is a special type of </a:t>
            </a:r>
            <a:r>
              <a:rPr lang="en-US" sz="3200" b="1" dirty="0"/>
              <a:t>Equi Join</a:t>
            </a:r>
            <a:r>
              <a:rPr lang="en-US" sz="3200" dirty="0"/>
              <a:t> where the </a:t>
            </a:r>
            <a:r>
              <a:rPr lang="en-US" sz="3200" b="1" dirty="0"/>
              <a:t>common attribute(s) between two tables are automatically matched, and duplicate columns are removed</a:t>
            </a:r>
            <a:r>
              <a:rPr lang="en-US" sz="3200" dirty="0"/>
              <a:t> from the result.</a:t>
            </a:r>
            <a:br>
              <a:rPr lang="en-US" sz="3200" dirty="0">
                <a:latin typeface="Calibri" panose="020F0502020204030204" pitchFamily="34" charset="0"/>
                <a:cs typeface="Calibri" panose="020F0502020204030204" pitchFamily="34" charset="0"/>
              </a:rPr>
            </a:br>
            <a:endParaRPr lang="en-US" sz="3200" dirty="0">
              <a:latin typeface="Calibri" panose="020F0502020204030204" pitchFamily="34" charset="0"/>
              <a:cs typeface="Calibri" panose="020F0502020204030204" pitchFamily="34" charset="0"/>
            </a:endParaRPr>
          </a:p>
          <a:p>
            <a:pPr algn="just"/>
            <a:r>
              <a:rPr lang="en-US" sz="3200" dirty="0">
                <a:latin typeface="Calibri" panose="020F0502020204030204" pitchFamily="34" charset="0"/>
                <a:cs typeface="Calibri" panose="020F0502020204030204" pitchFamily="34" charset="0"/>
              </a:rPr>
              <a:t>Note: </a:t>
            </a:r>
            <a:r>
              <a:rPr lang="en-US" sz="3200" b="1" i="0" dirty="0">
                <a:effectLst/>
                <a:latin typeface="Calibri" panose="020F0502020204030204" pitchFamily="34" charset="0"/>
                <a:cs typeface="Calibri" panose="020F0502020204030204" pitchFamily="34" charset="0"/>
              </a:rPr>
              <a:t>Preferably Natural Join is performed on the foreign key.</a:t>
            </a:r>
          </a:p>
          <a:p>
            <a:pPr marL="0" indent="0">
              <a:buNone/>
            </a:pPr>
            <a:r>
              <a:rPr lang="en-US" sz="3200" b="0" i="0" dirty="0">
                <a:effectLst/>
                <a:latin typeface="__Source_Sans_Pro_2fe30b"/>
              </a:rPr>
              <a:t>Notation : R ⋈ S</a:t>
            </a:r>
          </a:p>
          <a:p>
            <a:pPr algn="just">
              <a:buFont typeface="Wingdings" panose="05000000000000000000" pitchFamily="2" charset="2"/>
              <a:buChar char="§"/>
            </a:pPr>
            <a:r>
              <a:rPr lang="en-US" sz="3200" b="1" dirty="0"/>
              <a:t>R and S</a:t>
            </a:r>
            <a:r>
              <a:rPr lang="en-US" sz="3200" dirty="0"/>
              <a:t> are two relations (tables).</a:t>
            </a:r>
          </a:p>
          <a:p>
            <a:pPr algn="just">
              <a:buFont typeface="Wingdings" panose="05000000000000000000" pitchFamily="2" charset="2"/>
              <a:buChar char="§"/>
            </a:pPr>
            <a:r>
              <a:rPr lang="en-US" sz="3200" dirty="0"/>
              <a:t>The join automatically </a:t>
            </a:r>
            <a:r>
              <a:rPr lang="en-US" sz="3200" b="1" dirty="0"/>
              <a:t>matches attributes with the same name</a:t>
            </a:r>
            <a:r>
              <a:rPr lang="en-US" sz="3200" dirty="0"/>
              <a:t> in both tables and removes duplicates.</a:t>
            </a:r>
            <a:endParaRPr lang="en-US"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717307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7C8892-0AA7-AF15-45F8-4FBBD86AC906}"/>
              </a:ext>
            </a:extLst>
          </p:cNvPr>
          <p:cNvSpPr>
            <a:spLocks noGrp="1"/>
          </p:cNvSpPr>
          <p:nvPr>
            <p:ph type="title"/>
          </p:nvPr>
        </p:nvSpPr>
        <p:spPr>
          <a:xfrm>
            <a:off x="838200" y="365126"/>
            <a:ext cx="10515600" cy="613070"/>
          </a:xfrm>
        </p:spPr>
        <p:txBody>
          <a:bodyPr>
            <a:normAutofit fontScale="90000"/>
          </a:bodyPr>
          <a:lstStyle/>
          <a:p>
            <a:r>
              <a:rPr lang="en-US" dirty="0"/>
              <a:t>Example</a:t>
            </a:r>
          </a:p>
        </p:txBody>
      </p:sp>
      <p:sp>
        <p:nvSpPr>
          <p:cNvPr id="3" name="Content Placeholder 2">
            <a:extLst>
              <a:ext uri="{FF2B5EF4-FFF2-40B4-BE49-F238E27FC236}">
                <a16:creationId xmlns:a16="http://schemas.microsoft.com/office/drawing/2014/main" id="{7AC0F245-3983-858B-4B92-A0FF4ED00B56}"/>
              </a:ext>
            </a:extLst>
          </p:cNvPr>
          <p:cNvSpPr>
            <a:spLocks noGrp="1"/>
          </p:cNvSpPr>
          <p:nvPr>
            <p:ph idx="1"/>
          </p:nvPr>
        </p:nvSpPr>
        <p:spPr>
          <a:xfrm>
            <a:off x="838200" y="1095152"/>
            <a:ext cx="10515600" cy="5762847"/>
          </a:xfrm>
        </p:spPr>
        <p:txBody>
          <a:bodyPr>
            <a:normAutofit/>
          </a:bodyPr>
          <a:lstStyle/>
          <a:p>
            <a:r>
              <a:rPr lang="en-US" sz="3200" dirty="0">
                <a:latin typeface="Calibri" panose="020F0502020204030204" pitchFamily="34" charset="0"/>
                <a:cs typeface="Calibri" panose="020F0502020204030204" pitchFamily="34" charset="0"/>
              </a:rPr>
              <a:t>Student    Table                                      Course Table </a:t>
            </a:r>
          </a:p>
          <a:p>
            <a:endParaRPr lang="en-US" sz="3200" dirty="0">
              <a:latin typeface="Calibri" panose="020F0502020204030204" pitchFamily="34" charset="0"/>
              <a:cs typeface="Calibri" panose="020F0502020204030204" pitchFamily="34" charset="0"/>
            </a:endParaRPr>
          </a:p>
        </p:txBody>
      </p:sp>
      <p:graphicFrame>
        <p:nvGraphicFramePr>
          <p:cNvPr id="5" name="Table 4">
            <a:extLst>
              <a:ext uri="{FF2B5EF4-FFF2-40B4-BE49-F238E27FC236}">
                <a16:creationId xmlns:a16="http://schemas.microsoft.com/office/drawing/2014/main" id="{24056B72-4AC7-CF74-C4BF-182199A80972}"/>
              </a:ext>
            </a:extLst>
          </p:cNvPr>
          <p:cNvGraphicFramePr>
            <a:graphicFrameLocks noGrp="1"/>
          </p:cNvGraphicFramePr>
          <p:nvPr>
            <p:extLst>
              <p:ext uri="{D42A27DB-BD31-4B8C-83A1-F6EECF244321}">
                <p14:modId xmlns:p14="http://schemas.microsoft.com/office/powerpoint/2010/main" val="3954213722"/>
              </p:ext>
            </p:extLst>
          </p:nvPr>
        </p:nvGraphicFramePr>
        <p:xfrm>
          <a:off x="838200" y="1897818"/>
          <a:ext cx="3999615" cy="2218941"/>
        </p:xfrm>
        <a:graphic>
          <a:graphicData uri="http://schemas.openxmlformats.org/drawingml/2006/table">
            <a:tbl>
              <a:tblPr firstRow="1" firstCol="1" bandRow="1">
                <a:tableStyleId>{5C22544A-7EE6-4342-B048-85BDC9FD1C3A}</a:tableStyleId>
              </a:tblPr>
              <a:tblGrid>
                <a:gridCol w="1333205">
                  <a:extLst>
                    <a:ext uri="{9D8B030D-6E8A-4147-A177-3AD203B41FA5}">
                      <a16:colId xmlns:a16="http://schemas.microsoft.com/office/drawing/2014/main" val="4082459896"/>
                    </a:ext>
                  </a:extLst>
                </a:gridCol>
                <a:gridCol w="1333205">
                  <a:extLst>
                    <a:ext uri="{9D8B030D-6E8A-4147-A177-3AD203B41FA5}">
                      <a16:colId xmlns:a16="http://schemas.microsoft.com/office/drawing/2014/main" val="2027314383"/>
                    </a:ext>
                  </a:extLst>
                </a:gridCol>
                <a:gridCol w="1333205">
                  <a:extLst>
                    <a:ext uri="{9D8B030D-6E8A-4147-A177-3AD203B41FA5}">
                      <a16:colId xmlns:a16="http://schemas.microsoft.com/office/drawing/2014/main" val="184491460"/>
                    </a:ext>
                  </a:extLst>
                </a:gridCol>
              </a:tblGrid>
              <a:tr h="477159">
                <a:tc>
                  <a:txBody>
                    <a:bodyPr/>
                    <a:lstStyle/>
                    <a:p>
                      <a:pPr marL="0" marR="0">
                        <a:lnSpc>
                          <a:spcPct val="107000"/>
                        </a:lnSpc>
                        <a:spcAft>
                          <a:spcPts val="800"/>
                        </a:spcAft>
                      </a:pPr>
                      <a:r>
                        <a:rPr lang="en-US" sz="2400" kern="100">
                          <a:effectLst/>
                        </a:rPr>
                        <a:t>StudentID</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Name</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CourseID</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297363731"/>
                  </a:ext>
                </a:extLst>
              </a:tr>
              <a:tr h="477159">
                <a:tc>
                  <a:txBody>
                    <a:bodyPr/>
                    <a:lstStyle/>
                    <a:p>
                      <a:pPr marL="0" marR="0">
                        <a:lnSpc>
                          <a:spcPct val="107000"/>
                        </a:lnSpc>
                        <a:spcAft>
                          <a:spcPts val="800"/>
                        </a:spcAft>
                      </a:pPr>
                      <a:r>
                        <a:rPr lang="en-US" sz="2400" kern="100">
                          <a:effectLst/>
                        </a:rPr>
                        <a:t>1</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Alice</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C101</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933630469"/>
                  </a:ext>
                </a:extLst>
              </a:tr>
              <a:tr h="477159">
                <a:tc>
                  <a:txBody>
                    <a:bodyPr/>
                    <a:lstStyle/>
                    <a:p>
                      <a:pPr marL="0" marR="0">
                        <a:lnSpc>
                          <a:spcPct val="107000"/>
                        </a:lnSpc>
                        <a:spcAft>
                          <a:spcPts val="800"/>
                        </a:spcAft>
                      </a:pPr>
                      <a:r>
                        <a:rPr lang="en-US" sz="2400" kern="100">
                          <a:effectLst/>
                        </a:rPr>
                        <a:t>2</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Bob</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C102</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887031999"/>
                  </a:ext>
                </a:extLst>
              </a:tr>
              <a:tr h="477159">
                <a:tc>
                  <a:txBody>
                    <a:bodyPr/>
                    <a:lstStyle/>
                    <a:p>
                      <a:pPr marL="0" marR="0">
                        <a:lnSpc>
                          <a:spcPct val="107000"/>
                        </a:lnSpc>
                        <a:spcAft>
                          <a:spcPts val="800"/>
                        </a:spcAft>
                      </a:pPr>
                      <a:r>
                        <a:rPr lang="en-US" sz="2400" kern="100">
                          <a:effectLst/>
                        </a:rPr>
                        <a:t>3</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Charlie</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dirty="0">
                          <a:effectLst/>
                        </a:rPr>
                        <a:t>C101</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077668773"/>
                  </a:ext>
                </a:extLst>
              </a:tr>
            </a:tbl>
          </a:graphicData>
        </a:graphic>
      </p:graphicFrame>
      <p:graphicFrame>
        <p:nvGraphicFramePr>
          <p:cNvPr id="6" name="Table 5">
            <a:extLst>
              <a:ext uri="{FF2B5EF4-FFF2-40B4-BE49-F238E27FC236}">
                <a16:creationId xmlns:a16="http://schemas.microsoft.com/office/drawing/2014/main" id="{6BC083D0-5D2D-B5A8-B2FC-E61A46C68063}"/>
              </a:ext>
            </a:extLst>
          </p:cNvPr>
          <p:cNvGraphicFramePr>
            <a:graphicFrameLocks noGrp="1"/>
          </p:cNvGraphicFramePr>
          <p:nvPr>
            <p:extLst>
              <p:ext uri="{D42A27DB-BD31-4B8C-83A1-F6EECF244321}">
                <p14:modId xmlns:p14="http://schemas.microsoft.com/office/powerpoint/2010/main" val="4273862427"/>
              </p:ext>
            </p:extLst>
          </p:nvPr>
        </p:nvGraphicFramePr>
        <p:xfrm>
          <a:off x="6377760" y="1897817"/>
          <a:ext cx="5700825" cy="2312676"/>
        </p:xfrm>
        <a:graphic>
          <a:graphicData uri="http://schemas.openxmlformats.org/drawingml/2006/table">
            <a:tbl>
              <a:tblPr firstRow="1" firstCol="1" bandRow="1">
                <a:tableStyleId>{5C22544A-7EE6-4342-B048-85BDC9FD1C3A}</a:tableStyleId>
              </a:tblPr>
              <a:tblGrid>
                <a:gridCol w="1900275">
                  <a:extLst>
                    <a:ext uri="{9D8B030D-6E8A-4147-A177-3AD203B41FA5}">
                      <a16:colId xmlns:a16="http://schemas.microsoft.com/office/drawing/2014/main" val="658945632"/>
                    </a:ext>
                  </a:extLst>
                </a:gridCol>
                <a:gridCol w="1900275">
                  <a:extLst>
                    <a:ext uri="{9D8B030D-6E8A-4147-A177-3AD203B41FA5}">
                      <a16:colId xmlns:a16="http://schemas.microsoft.com/office/drawing/2014/main" val="2643999960"/>
                    </a:ext>
                  </a:extLst>
                </a:gridCol>
                <a:gridCol w="1900275">
                  <a:extLst>
                    <a:ext uri="{9D8B030D-6E8A-4147-A177-3AD203B41FA5}">
                      <a16:colId xmlns:a16="http://schemas.microsoft.com/office/drawing/2014/main" val="2687707014"/>
                    </a:ext>
                  </a:extLst>
                </a:gridCol>
              </a:tblGrid>
              <a:tr h="578169">
                <a:tc>
                  <a:txBody>
                    <a:bodyPr/>
                    <a:lstStyle/>
                    <a:p>
                      <a:pPr marL="0" marR="0">
                        <a:lnSpc>
                          <a:spcPct val="107000"/>
                        </a:lnSpc>
                        <a:spcAft>
                          <a:spcPts val="800"/>
                        </a:spcAft>
                      </a:pPr>
                      <a:r>
                        <a:rPr lang="en-US" sz="2400" kern="100">
                          <a:effectLst/>
                        </a:rPr>
                        <a:t>CourseID</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CourseName</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Credits</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206559933"/>
                  </a:ext>
                </a:extLst>
              </a:tr>
              <a:tr h="578169">
                <a:tc>
                  <a:txBody>
                    <a:bodyPr/>
                    <a:lstStyle/>
                    <a:p>
                      <a:pPr marL="0" marR="0">
                        <a:lnSpc>
                          <a:spcPct val="107000"/>
                        </a:lnSpc>
                        <a:spcAft>
                          <a:spcPts val="800"/>
                        </a:spcAft>
                      </a:pPr>
                      <a:r>
                        <a:rPr lang="en-US" sz="2400" kern="100">
                          <a:effectLst/>
                        </a:rPr>
                        <a:t>C101</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Data Science</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4</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404599341"/>
                  </a:ext>
                </a:extLst>
              </a:tr>
              <a:tr h="578169">
                <a:tc>
                  <a:txBody>
                    <a:bodyPr/>
                    <a:lstStyle/>
                    <a:p>
                      <a:pPr marL="0" marR="0">
                        <a:lnSpc>
                          <a:spcPct val="107000"/>
                        </a:lnSpc>
                        <a:spcAft>
                          <a:spcPts val="800"/>
                        </a:spcAft>
                      </a:pPr>
                      <a:r>
                        <a:rPr lang="en-US" sz="2400" kern="100">
                          <a:effectLst/>
                        </a:rPr>
                        <a:t>C102</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AI &amp; ML</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3</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74193536"/>
                  </a:ext>
                </a:extLst>
              </a:tr>
              <a:tr h="578169">
                <a:tc>
                  <a:txBody>
                    <a:bodyPr/>
                    <a:lstStyle/>
                    <a:p>
                      <a:pPr marL="0" marR="0">
                        <a:lnSpc>
                          <a:spcPct val="107000"/>
                        </a:lnSpc>
                        <a:spcAft>
                          <a:spcPts val="800"/>
                        </a:spcAft>
                      </a:pPr>
                      <a:r>
                        <a:rPr lang="en-US" sz="2400" kern="100">
                          <a:effectLst/>
                        </a:rPr>
                        <a:t>C103</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Cybersecurity</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dirty="0">
                          <a:effectLst/>
                        </a:rPr>
                        <a:t>4</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682294030"/>
                  </a:ext>
                </a:extLst>
              </a:tr>
            </a:tbl>
          </a:graphicData>
        </a:graphic>
      </p:graphicFrame>
      <p:graphicFrame>
        <p:nvGraphicFramePr>
          <p:cNvPr id="7" name="Table 6">
            <a:extLst>
              <a:ext uri="{FF2B5EF4-FFF2-40B4-BE49-F238E27FC236}">
                <a16:creationId xmlns:a16="http://schemas.microsoft.com/office/drawing/2014/main" id="{21D5A233-7538-616A-DE7D-FB83E9F72BC3}"/>
              </a:ext>
            </a:extLst>
          </p:cNvPr>
          <p:cNvGraphicFramePr>
            <a:graphicFrameLocks noGrp="1"/>
          </p:cNvGraphicFramePr>
          <p:nvPr>
            <p:extLst>
              <p:ext uri="{D42A27DB-BD31-4B8C-83A1-F6EECF244321}">
                <p14:modId xmlns:p14="http://schemas.microsoft.com/office/powerpoint/2010/main" val="4206292510"/>
              </p:ext>
            </p:extLst>
          </p:nvPr>
        </p:nvGraphicFramePr>
        <p:xfrm>
          <a:off x="838200" y="4813525"/>
          <a:ext cx="10515600" cy="2044476"/>
        </p:xfrm>
        <a:graphic>
          <a:graphicData uri="http://schemas.openxmlformats.org/drawingml/2006/table">
            <a:tbl>
              <a:tblPr firstRow="1" firstCol="1" bandRow="1">
                <a:tableStyleId>{5C22544A-7EE6-4342-B048-85BDC9FD1C3A}</a:tableStyleId>
              </a:tblPr>
              <a:tblGrid>
                <a:gridCol w="2103120">
                  <a:extLst>
                    <a:ext uri="{9D8B030D-6E8A-4147-A177-3AD203B41FA5}">
                      <a16:colId xmlns:a16="http://schemas.microsoft.com/office/drawing/2014/main" val="3968103095"/>
                    </a:ext>
                  </a:extLst>
                </a:gridCol>
                <a:gridCol w="2103120">
                  <a:extLst>
                    <a:ext uri="{9D8B030D-6E8A-4147-A177-3AD203B41FA5}">
                      <a16:colId xmlns:a16="http://schemas.microsoft.com/office/drawing/2014/main" val="2958815947"/>
                    </a:ext>
                  </a:extLst>
                </a:gridCol>
                <a:gridCol w="2103120">
                  <a:extLst>
                    <a:ext uri="{9D8B030D-6E8A-4147-A177-3AD203B41FA5}">
                      <a16:colId xmlns:a16="http://schemas.microsoft.com/office/drawing/2014/main" val="2269507297"/>
                    </a:ext>
                  </a:extLst>
                </a:gridCol>
                <a:gridCol w="2103120">
                  <a:extLst>
                    <a:ext uri="{9D8B030D-6E8A-4147-A177-3AD203B41FA5}">
                      <a16:colId xmlns:a16="http://schemas.microsoft.com/office/drawing/2014/main" val="2314557933"/>
                    </a:ext>
                  </a:extLst>
                </a:gridCol>
                <a:gridCol w="2103120">
                  <a:extLst>
                    <a:ext uri="{9D8B030D-6E8A-4147-A177-3AD203B41FA5}">
                      <a16:colId xmlns:a16="http://schemas.microsoft.com/office/drawing/2014/main" val="3830097791"/>
                    </a:ext>
                  </a:extLst>
                </a:gridCol>
              </a:tblGrid>
              <a:tr h="511119">
                <a:tc>
                  <a:txBody>
                    <a:bodyPr/>
                    <a:lstStyle/>
                    <a:p>
                      <a:pPr marL="0" marR="0">
                        <a:lnSpc>
                          <a:spcPct val="107000"/>
                        </a:lnSpc>
                        <a:spcAft>
                          <a:spcPts val="800"/>
                        </a:spcAft>
                      </a:pPr>
                      <a:r>
                        <a:rPr lang="en-US" sz="2400" kern="100">
                          <a:effectLst/>
                        </a:rPr>
                        <a:t>StudentID</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Name</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CourseID</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CourseName</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Credits</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061968219"/>
                  </a:ext>
                </a:extLst>
              </a:tr>
              <a:tr h="511119">
                <a:tc>
                  <a:txBody>
                    <a:bodyPr/>
                    <a:lstStyle/>
                    <a:p>
                      <a:pPr marL="0" marR="0">
                        <a:lnSpc>
                          <a:spcPct val="107000"/>
                        </a:lnSpc>
                        <a:spcAft>
                          <a:spcPts val="800"/>
                        </a:spcAft>
                      </a:pPr>
                      <a:r>
                        <a:rPr lang="en-US" sz="2400" kern="100">
                          <a:effectLst/>
                        </a:rPr>
                        <a:t>1</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Alice</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C101</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Data Science</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4</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542398183"/>
                  </a:ext>
                </a:extLst>
              </a:tr>
              <a:tr h="511119">
                <a:tc>
                  <a:txBody>
                    <a:bodyPr/>
                    <a:lstStyle/>
                    <a:p>
                      <a:pPr marL="0" marR="0">
                        <a:lnSpc>
                          <a:spcPct val="107000"/>
                        </a:lnSpc>
                        <a:spcAft>
                          <a:spcPts val="800"/>
                        </a:spcAft>
                      </a:pPr>
                      <a:r>
                        <a:rPr lang="en-US" sz="2400" kern="100">
                          <a:effectLst/>
                        </a:rPr>
                        <a:t>3</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Charlie</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C101</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Data Science</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4</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36729200"/>
                  </a:ext>
                </a:extLst>
              </a:tr>
              <a:tr h="511119">
                <a:tc>
                  <a:txBody>
                    <a:bodyPr/>
                    <a:lstStyle/>
                    <a:p>
                      <a:pPr marL="0" marR="0">
                        <a:lnSpc>
                          <a:spcPct val="107000"/>
                        </a:lnSpc>
                        <a:spcAft>
                          <a:spcPts val="800"/>
                        </a:spcAft>
                      </a:pPr>
                      <a:r>
                        <a:rPr lang="en-US" sz="2400" kern="100">
                          <a:effectLst/>
                        </a:rPr>
                        <a:t>2</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Bob</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C102</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AI &amp; ML</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dirty="0">
                          <a:effectLst/>
                        </a:rPr>
                        <a:t>3</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144280634"/>
                  </a:ext>
                </a:extLst>
              </a:tr>
            </a:tbl>
          </a:graphicData>
        </a:graphic>
      </p:graphicFrame>
      <p:sp>
        <p:nvSpPr>
          <p:cNvPr id="9" name="TextBox 8">
            <a:extLst>
              <a:ext uri="{FF2B5EF4-FFF2-40B4-BE49-F238E27FC236}">
                <a16:creationId xmlns:a16="http://schemas.microsoft.com/office/drawing/2014/main" id="{E9697DF5-A693-576C-07ED-5A18A2BC1321}"/>
              </a:ext>
            </a:extLst>
          </p:cNvPr>
          <p:cNvSpPr txBox="1"/>
          <p:nvPr/>
        </p:nvSpPr>
        <p:spPr>
          <a:xfrm>
            <a:off x="5162111" y="4250399"/>
            <a:ext cx="1304260" cy="523220"/>
          </a:xfrm>
          <a:prstGeom prst="rect">
            <a:avLst/>
          </a:prstGeom>
          <a:noFill/>
        </p:spPr>
        <p:txBody>
          <a:bodyPr wrap="square">
            <a:spAutoFit/>
          </a:bodyPr>
          <a:lstStyle/>
          <a:p>
            <a:r>
              <a:rPr lang="en-US" sz="2800" b="0" i="0" dirty="0">
                <a:effectLst/>
                <a:latin typeface="__Source_Sans_Pro_2fe30b"/>
              </a:rPr>
              <a:t>R ⋈ S</a:t>
            </a:r>
            <a:endParaRPr lang="en-US" sz="2800" dirty="0"/>
          </a:p>
        </p:txBody>
      </p:sp>
    </p:spTree>
    <p:extLst>
      <p:ext uri="{BB962C8B-B14F-4D97-AF65-F5344CB8AC3E}">
        <p14:creationId xmlns:p14="http://schemas.microsoft.com/office/powerpoint/2010/main" val="26162483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ED503-7635-CB46-F055-69ABE9953384}"/>
              </a:ext>
            </a:extLst>
          </p:cNvPr>
          <p:cNvSpPr>
            <a:spLocks noGrp="1"/>
          </p:cNvSpPr>
          <p:nvPr>
            <p:ph type="title"/>
          </p:nvPr>
        </p:nvSpPr>
        <p:spPr/>
        <p:txBody>
          <a:bodyPr/>
          <a:lstStyle/>
          <a:p>
            <a:r>
              <a:rPr lang="en-US" dirty="0"/>
              <a:t>Key Differences from Equi Join</a:t>
            </a:r>
          </a:p>
        </p:txBody>
      </p:sp>
      <p:sp>
        <p:nvSpPr>
          <p:cNvPr id="3" name="Content Placeholder 2">
            <a:extLst>
              <a:ext uri="{FF2B5EF4-FFF2-40B4-BE49-F238E27FC236}">
                <a16:creationId xmlns:a16="http://schemas.microsoft.com/office/drawing/2014/main" id="{9C0AB50D-8DDA-518C-7D33-79EB3267C1D9}"/>
              </a:ext>
            </a:extLst>
          </p:cNvPr>
          <p:cNvSpPr>
            <a:spLocks noGrp="1"/>
          </p:cNvSpPr>
          <p:nvPr>
            <p:ph idx="1"/>
          </p:nvPr>
        </p:nvSpPr>
        <p:spPr/>
        <p:txBody>
          <a:bodyPr/>
          <a:lstStyle/>
          <a:p>
            <a:pPr algn="just"/>
            <a:r>
              <a:rPr lang="en-US" dirty="0"/>
              <a:t>Natural Join automatically detects common attributes.</a:t>
            </a:r>
          </a:p>
          <a:p>
            <a:pPr algn="just"/>
            <a:r>
              <a:rPr lang="en-US" dirty="0"/>
              <a:t>Removes duplicate columns.</a:t>
            </a:r>
          </a:p>
          <a:p>
            <a:pPr algn="just"/>
            <a:r>
              <a:rPr lang="en-US" b="1" dirty="0"/>
              <a:t>If no common attribute exists, it acts as a Cartesian Product</a:t>
            </a:r>
            <a:r>
              <a:rPr lang="en-US" dirty="0"/>
              <a:t> (returns all possible row combinations).</a:t>
            </a:r>
          </a:p>
        </p:txBody>
      </p:sp>
    </p:spTree>
    <p:extLst>
      <p:ext uri="{BB962C8B-B14F-4D97-AF65-F5344CB8AC3E}">
        <p14:creationId xmlns:p14="http://schemas.microsoft.com/office/powerpoint/2010/main" val="22216781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0965CE-E29D-FD01-C34F-20D01BD3F962}"/>
              </a:ext>
            </a:extLst>
          </p:cNvPr>
          <p:cNvSpPr>
            <a:spLocks noGrp="1"/>
          </p:cNvSpPr>
          <p:nvPr>
            <p:ph type="title"/>
          </p:nvPr>
        </p:nvSpPr>
        <p:spPr/>
        <p:txBody>
          <a:bodyPr/>
          <a:lstStyle/>
          <a:p>
            <a:r>
              <a:rPr lang="en-US" b="1" dirty="0"/>
              <a:t>Comparison with Other Joins</a:t>
            </a:r>
          </a:p>
        </p:txBody>
      </p:sp>
      <p:graphicFrame>
        <p:nvGraphicFramePr>
          <p:cNvPr id="17" name="Content Placeholder 16">
            <a:extLst>
              <a:ext uri="{FF2B5EF4-FFF2-40B4-BE49-F238E27FC236}">
                <a16:creationId xmlns:a16="http://schemas.microsoft.com/office/drawing/2014/main" id="{2544E18B-A50C-7073-928C-6EC73BCEFA36}"/>
              </a:ext>
            </a:extLst>
          </p:cNvPr>
          <p:cNvGraphicFramePr>
            <a:graphicFrameLocks noGrp="1"/>
          </p:cNvGraphicFramePr>
          <p:nvPr>
            <p:ph idx="1"/>
            <p:extLst>
              <p:ext uri="{D42A27DB-BD31-4B8C-83A1-F6EECF244321}">
                <p14:modId xmlns:p14="http://schemas.microsoft.com/office/powerpoint/2010/main" val="2397373402"/>
              </p:ext>
            </p:extLst>
          </p:nvPr>
        </p:nvGraphicFramePr>
        <p:xfrm>
          <a:off x="838200" y="1519857"/>
          <a:ext cx="9993087" cy="4801835"/>
        </p:xfrm>
        <a:graphic>
          <a:graphicData uri="http://schemas.openxmlformats.org/drawingml/2006/table">
            <a:tbl>
              <a:tblPr firstRow="1" firstCol="1" bandRow="1">
                <a:tableStyleId>{5C22544A-7EE6-4342-B048-85BDC9FD1C3A}</a:tableStyleId>
              </a:tblPr>
              <a:tblGrid>
                <a:gridCol w="3331029">
                  <a:extLst>
                    <a:ext uri="{9D8B030D-6E8A-4147-A177-3AD203B41FA5}">
                      <a16:colId xmlns:a16="http://schemas.microsoft.com/office/drawing/2014/main" val="1391683083"/>
                    </a:ext>
                  </a:extLst>
                </a:gridCol>
                <a:gridCol w="3331029">
                  <a:extLst>
                    <a:ext uri="{9D8B030D-6E8A-4147-A177-3AD203B41FA5}">
                      <a16:colId xmlns:a16="http://schemas.microsoft.com/office/drawing/2014/main" val="1478051113"/>
                    </a:ext>
                  </a:extLst>
                </a:gridCol>
                <a:gridCol w="3331029">
                  <a:extLst>
                    <a:ext uri="{9D8B030D-6E8A-4147-A177-3AD203B41FA5}">
                      <a16:colId xmlns:a16="http://schemas.microsoft.com/office/drawing/2014/main" val="1255662638"/>
                    </a:ext>
                  </a:extLst>
                </a:gridCol>
              </a:tblGrid>
              <a:tr h="627091">
                <a:tc>
                  <a:txBody>
                    <a:bodyPr/>
                    <a:lstStyle/>
                    <a:p>
                      <a:pPr marL="0" marR="0">
                        <a:lnSpc>
                          <a:spcPct val="107000"/>
                        </a:lnSpc>
                        <a:spcAft>
                          <a:spcPts val="800"/>
                        </a:spcAft>
                      </a:pPr>
                      <a:r>
                        <a:rPr lang="en-US" sz="3200" kern="100">
                          <a:effectLst/>
                        </a:rPr>
                        <a:t>Join Type</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3200" kern="100">
                          <a:effectLst/>
                        </a:rPr>
                        <a:t>Condition Used</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3200" kern="100" dirty="0">
                          <a:effectLst/>
                        </a:rPr>
                        <a:t>Duplicate Columns Removed</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588103008"/>
                  </a:ext>
                </a:extLst>
              </a:tr>
              <a:tr h="627091">
                <a:tc>
                  <a:txBody>
                    <a:bodyPr/>
                    <a:lstStyle/>
                    <a:p>
                      <a:pPr marL="0" marR="0">
                        <a:lnSpc>
                          <a:spcPct val="107000"/>
                        </a:lnSpc>
                        <a:spcAft>
                          <a:spcPts val="800"/>
                        </a:spcAft>
                      </a:pPr>
                      <a:r>
                        <a:rPr lang="en-US" sz="3200" kern="100">
                          <a:effectLst/>
                        </a:rPr>
                        <a:t>Equi Join</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3200" kern="100">
                          <a:effectLst/>
                        </a:rPr>
                        <a:t>Explicitly on A = B</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3200" kern="100" dirty="0">
                          <a:effectLst/>
                        </a:rPr>
                        <a:t>No</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422721409"/>
                  </a:ext>
                </a:extLst>
              </a:tr>
              <a:tr h="627091">
                <a:tc>
                  <a:txBody>
                    <a:bodyPr/>
                    <a:lstStyle/>
                    <a:p>
                      <a:pPr marL="0" marR="0">
                        <a:lnSpc>
                          <a:spcPct val="107000"/>
                        </a:lnSpc>
                        <a:spcAft>
                          <a:spcPts val="800"/>
                        </a:spcAft>
                      </a:pPr>
                      <a:r>
                        <a:rPr lang="en-US" sz="3200" kern="100">
                          <a:effectLst/>
                        </a:rPr>
                        <a:t>Natural Join</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3200" kern="100">
                          <a:effectLst/>
                        </a:rPr>
                        <a:t>Auto-detects common attributes</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3200" kern="100" dirty="0">
                          <a:effectLst/>
                        </a:rPr>
                        <a:t>Yes</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95696465"/>
                  </a:ext>
                </a:extLst>
              </a:tr>
              <a:tr h="627091">
                <a:tc>
                  <a:txBody>
                    <a:bodyPr/>
                    <a:lstStyle/>
                    <a:p>
                      <a:pPr marL="0" marR="0">
                        <a:lnSpc>
                          <a:spcPct val="107000"/>
                        </a:lnSpc>
                        <a:spcAft>
                          <a:spcPts val="800"/>
                        </a:spcAft>
                      </a:pPr>
                      <a:r>
                        <a:rPr lang="en-US" sz="3200" kern="100">
                          <a:effectLst/>
                        </a:rPr>
                        <a:t>Theta Join</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3200" kern="100">
                          <a:effectLst/>
                        </a:rPr>
                        <a:t>Any condition (=, &gt;, &lt;, etc.)</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3200" kern="100" dirty="0">
                          <a:effectLst/>
                        </a:rPr>
                        <a:t>No</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276542261"/>
                  </a:ext>
                </a:extLst>
              </a:tr>
            </a:tbl>
          </a:graphicData>
        </a:graphic>
      </p:graphicFrame>
    </p:spTree>
    <p:extLst>
      <p:ext uri="{BB962C8B-B14F-4D97-AF65-F5344CB8AC3E}">
        <p14:creationId xmlns:p14="http://schemas.microsoft.com/office/powerpoint/2010/main" val="11218935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25953-3A0E-83DB-6CB9-562163493D2B}"/>
              </a:ext>
            </a:extLst>
          </p:cNvPr>
          <p:cNvSpPr>
            <a:spLocks noGrp="1"/>
          </p:cNvSpPr>
          <p:nvPr>
            <p:ph type="title"/>
          </p:nvPr>
        </p:nvSpPr>
        <p:spPr/>
        <p:txBody>
          <a:bodyPr/>
          <a:lstStyle/>
          <a:p>
            <a:r>
              <a:rPr lang="en-US" b="1" i="0" dirty="0">
                <a:effectLst/>
                <a:latin typeface="__Source_Sans_Pro_2fe30b"/>
              </a:rPr>
              <a:t>Outer Join</a:t>
            </a:r>
            <a:br>
              <a:rPr lang="en-US" b="1" i="0" dirty="0">
                <a:effectLst/>
                <a:latin typeface="__Source_Sans_Pro_2fe30b"/>
              </a:rPr>
            </a:br>
            <a:endParaRPr lang="en-US" dirty="0"/>
          </a:p>
        </p:txBody>
      </p:sp>
      <p:sp>
        <p:nvSpPr>
          <p:cNvPr id="3" name="Content Placeholder 2">
            <a:extLst>
              <a:ext uri="{FF2B5EF4-FFF2-40B4-BE49-F238E27FC236}">
                <a16:creationId xmlns:a16="http://schemas.microsoft.com/office/drawing/2014/main" id="{5C138599-0BBA-A651-74F3-6F885CC6EF24}"/>
              </a:ext>
            </a:extLst>
          </p:cNvPr>
          <p:cNvSpPr>
            <a:spLocks noGrp="1"/>
          </p:cNvSpPr>
          <p:nvPr>
            <p:ph idx="1"/>
          </p:nvPr>
        </p:nvSpPr>
        <p:spPr/>
        <p:txBody>
          <a:bodyPr/>
          <a:lstStyle/>
          <a:p>
            <a:pPr algn="just"/>
            <a:r>
              <a:rPr lang="en-US" sz="3200" b="0" i="0" dirty="0">
                <a:effectLst/>
                <a:latin typeface="Calibri" panose="020F0502020204030204" pitchFamily="34" charset="0"/>
                <a:cs typeface="Calibri" panose="020F0502020204030204" pitchFamily="34" charset="0"/>
              </a:rPr>
              <a:t>Unlike Inner Join which includes the tuple that satisfies the given condition, Outer Join also includes some/all the tuples which don't satisfy the given condition. It is also of three types: Left Outer Join, Right Outer Join, and Full Outer Join.</a:t>
            </a:r>
          </a:p>
          <a:p>
            <a:pPr algn="just"/>
            <a:r>
              <a:rPr lang="en-US" sz="3200" b="0" i="0" dirty="0">
                <a:effectLst/>
                <a:latin typeface="Calibri" panose="020F0502020204030204" pitchFamily="34" charset="0"/>
                <a:cs typeface="Calibri" panose="020F0502020204030204" pitchFamily="34" charset="0"/>
              </a:rPr>
              <a:t>Let's say we have two relations R and S, then</a:t>
            </a:r>
            <a:br>
              <a:rPr lang="en-US" sz="3200" b="0" i="0" dirty="0">
                <a:effectLst/>
                <a:latin typeface="Calibri" panose="020F0502020204030204" pitchFamily="34" charset="0"/>
                <a:cs typeface="Calibri" panose="020F0502020204030204" pitchFamily="34" charset="0"/>
              </a:rPr>
            </a:br>
            <a:r>
              <a:rPr lang="en-US" sz="3200" b="0" i="0" dirty="0">
                <a:effectLst/>
                <a:latin typeface="Calibri" panose="020F0502020204030204" pitchFamily="34" charset="0"/>
                <a:cs typeface="Calibri" panose="020F0502020204030204" pitchFamily="34" charset="0"/>
              </a:rPr>
              <a:t>Below is the representation of Left, Right, and Full Outer Joins.</a:t>
            </a:r>
          </a:p>
          <a:p>
            <a:endParaRPr lang="en-US" dirty="0"/>
          </a:p>
        </p:txBody>
      </p:sp>
    </p:spTree>
    <p:extLst>
      <p:ext uri="{BB962C8B-B14F-4D97-AF65-F5344CB8AC3E}">
        <p14:creationId xmlns:p14="http://schemas.microsoft.com/office/powerpoint/2010/main" val="33328994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35473-8E4E-855B-C94F-32C19E319BCE}"/>
              </a:ext>
            </a:extLst>
          </p:cNvPr>
          <p:cNvSpPr>
            <a:spLocks noGrp="1"/>
          </p:cNvSpPr>
          <p:nvPr>
            <p:ph type="title"/>
          </p:nvPr>
        </p:nvSpPr>
        <p:spPr/>
        <p:txBody>
          <a:bodyPr/>
          <a:lstStyle/>
          <a:p>
            <a:r>
              <a:rPr lang="en-US" b="1" i="0" dirty="0">
                <a:effectLst/>
                <a:latin typeface="__Source_Sans_Pro_2fe30b"/>
              </a:rPr>
              <a:t>Basic Operations</a:t>
            </a:r>
            <a:br>
              <a:rPr lang="en-US" b="1" i="0" dirty="0">
                <a:effectLst/>
                <a:latin typeface="__Source_Sans_Pro_2fe30b"/>
              </a:rPr>
            </a:br>
            <a:endParaRPr lang="en-US" dirty="0"/>
          </a:p>
        </p:txBody>
      </p:sp>
      <p:sp>
        <p:nvSpPr>
          <p:cNvPr id="3" name="Content Placeholder 2">
            <a:extLst>
              <a:ext uri="{FF2B5EF4-FFF2-40B4-BE49-F238E27FC236}">
                <a16:creationId xmlns:a16="http://schemas.microsoft.com/office/drawing/2014/main" id="{AAF5F457-4F54-BD7E-5B40-8BE062CE0AC7}"/>
              </a:ext>
            </a:extLst>
          </p:cNvPr>
          <p:cNvSpPr>
            <a:spLocks noGrp="1"/>
          </p:cNvSpPr>
          <p:nvPr>
            <p:ph idx="1"/>
          </p:nvPr>
        </p:nvSpPr>
        <p:spPr>
          <a:xfrm>
            <a:off x="838200" y="1825624"/>
            <a:ext cx="10515600" cy="4957947"/>
          </a:xfrm>
        </p:spPr>
        <p:txBody>
          <a:bodyPr/>
          <a:lstStyle/>
          <a:p>
            <a:pPr algn="just"/>
            <a:r>
              <a:rPr lang="en-US" sz="3200" b="0" i="0" dirty="0">
                <a:effectLst/>
                <a:latin typeface="Calibri" panose="020F0502020204030204" pitchFamily="34" charset="0"/>
                <a:cs typeface="Calibri" panose="020F0502020204030204" pitchFamily="34" charset="0"/>
              </a:rPr>
              <a:t>Six fundamental operations are mentioned below. The majority of data retrieval operations are carried out by these. Let's know them one by one.</a:t>
            </a:r>
          </a:p>
          <a:p>
            <a:pPr algn="just"/>
            <a:r>
              <a:rPr lang="en-US" sz="3200" b="0" i="0" dirty="0">
                <a:effectLst/>
                <a:latin typeface="Calibri" panose="020F0502020204030204" pitchFamily="34" charset="0"/>
                <a:cs typeface="Calibri" panose="020F0502020204030204" pitchFamily="34" charset="0"/>
              </a:rPr>
              <a:t>But, before moving into detail, let's have two tables or we can say relations </a:t>
            </a:r>
            <a:r>
              <a:rPr lang="en-US" sz="3200" b="1" i="0" dirty="0">
                <a:effectLst/>
                <a:latin typeface="Calibri" panose="020F0502020204030204" pitchFamily="34" charset="0"/>
                <a:cs typeface="Calibri" panose="020F0502020204030204" pitchFamily="34" charset="0"/>
              </a:rPr>
              <a:t>STUDENT(ROLL, NAME, AGE) and EMPLOYEE(EMPLOYEE_NO, NAME, AGE)</a:t>
            </a:r>
            <a:r>
              <a:rPr lang="en-US" sz="3200" b="0" i="0" dirty="0">
                <a:effectLst/>
                <a:latin typeface="Calibri" panose="020F0502020204030204" pitchFamily="34" charset="0"/>
                <a:cs typeface="Calibri" panose="020F0502020204030204" pitchFamily="34" charset="0"/>
              </a:rPr>
              <a:t> which will be used in the below examples.</a:t>
            </a:r>
          </a:p>
          <a:p>
            <a:endParaRPr lang="en-US" dirty="0"/>
          </a:p>
        </p:txBody>
      </p:sp>
    </p:spTree>
    <p:extLst>
      <p:ext uri="{BB962C8B-B14F-4D97-AF65-F5344CB8AC3E}">
        <p14:creationId xmlns:p14="http://schemas.microsoft.com/office/powerpoint/2010/main" val="25267296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6F797-C641-0322-6CC8-8C6515D4957A}"/>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2DC808AE-DA4A-C955-C1B0-96C0707EBB3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365125"/>
            <a:ext cx="10623698" cy="5811838"/>
          </a:xfrm>
        </p:spPr>
      </p:pic>
    </p:spTree>
    <p:extLst>
      <p:ext uri="{BB962C8B-B14F-4D97-AF65-F5344CB8AC3E}">
        <p14:creationId xmlns:p14="http://schemas.microsoft.com/office/powerpoint/2010/main" val="33003619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9C167-E3D7-0837-D8A8-C27C2E44AF62}"/>
              </a:ext>
            </a:extLst>
          </p:cNvPr>
          <p:cNvSpPr>
            <a:spLocks noGrp="1"/>
          </p:cNvSpPr>
          <p:nvPr>
            <p:ph type="title"/>
          </p:nvPr>
        </p:nvSpPr>
        <p:spPr/>
        <p:txBody>
          <a:bodyPr/>
          <a:lstStyle/>
          <a:p>
            <a:r>
              <a:rPr lang="en-US" b="1" i="0" dirty="0">
                <a:effectLst/>
                <a:latin typeface="__Source_Sans_Pro_2fe30b"/>
              </a:rPr>
              <a:t>Left Outer Join</a:t>
            </a:r>
            <a:br>
              <a:rPr lang="en-US" b="1" i="0" dirty="0">
                <a:effectLst/>
                <a:latin typeface="__Source_Sans_Pro_2fe30b"/>
              </a:rPr>
            </a:br>
            <a:endParaRPr lang="en-US" dirty="0"/>
          </a:p>
        </p:txBody>
      </p:sp>
      <p:sp>
        <p:nvSpPr>
          <p:cNvPr id="3" name="Content Placeholder 2">
            <a:extLst>
              <a:ext uri="{FF2B5EF4-FFF2-40B4-BE49-F238E27FC236}">
                <a16:creationId xmlns:a16="http://schemas.microsoft.com/office/drawing/2014/main" id="{FF27506B-ADDE-251F-81D2-E94C80C8C3D0}"/>
              </a:ext>
            </a:extLst>
          </p:cNvPr>
          <p:cNvSpPr>
            <a:spLocks noGrp="1"/>
          </p:cNvSpPr>
          <p:nvPr>
            <p:ph idx="1"/>
          </p:nvPr>
        </p:nvSpPr>
        <p:spPr>
          <a:xfrm>
            <a:off x="838200" y="1825624"/>
            <a:ext cx="10515600" cy="5032375"/>
          </a:xfrm>
        </p:spPr>
        <p:txBody>
          <a:bodyPr>
            <a:normAutofit/>
          </a:bodyPr>
          <a:lstStyle/>
          <a:p>
            <a:pPr algn="just"/>
            <a:r>
              <a:rPr lang="en-US" sz="3200" dirty="0"/>
              <a:t>Returns all tuples from the </a:t>
            </a:r>
            <a:r>
              <a:rPr lang="en-US" sz="3200" b="1" dirty="0"/>
              <a:t>left relation</a:t>
            </a:r>
            <a:r>
              <a:rPr lang="en-US" sz="3200" dirty="0"/>
              <a:t>.</a:t>
            </a:r>
          </a:p>
          <a:p>
            <a:pPr algn="just"/>
            <a:r>
              <a:rPr lang="en-US" sz="3200" dirty="0"/>
              <a:t>If there is a matching tuple in the right relation, it is included.</a:t>
            </a:r>
          </a:p>
          <a:p>
            <a:pPr algn="just"/>
            <a:r>
              <a:rPr lang="en-US" sz="3200" dirty="0"/>
              <a:t>If no match is found, NULL values are used for the missing attributes.</a:t>
            </a:r>
          </a:p>
          <a:p>
            <a:pPr algn="just"/>
            <a:r>
              <a:rPr lang="en-US" sz="3200" dirty="0"/>
              <a:t>Notation : </a:t>
            </a:r>
            <a:r>
              <a:rPr lang="en-US" sz="3200" b="1" dirty="0"/>
              <a:t>R⟕S</a:t>
            </a:r>
          </a:p>
          <a:p>
            <a:pPr algn="just"/>
            <a:endParaRPr lang="en-US" sz="3200" b="1" dirty="0"/>
          </a:p>
        </p:txBody>
      </p:sp>
    </p:spTree>
    <p:extLst>
      <p:ext uri="{BB962C8B-B14F-4D97-AF65-F5344CB8AC3E}">
        <p14:creationId xmlns:p14="http://schemas.microsoft.com/office/powerpoint/2010/main" val="21747512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99AF1-8783-4C60-CFE3-7C3350F13CCA}"/>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D61EEAC6-8645-7EE5-74BD-723BA16CB318}"/>
              </a:ext>
            </a:extLst>
          </p:cNvPr>
          <p:cNvSpPr>
            <a:spLocks noGrp="1"/>
          </p:cNvSpPr>
          <p:nvPr>
            <p:ph idx="1"/>
          </p:nvPr>
        </p:nvSpPr>
        <p:spPr/>
        <p:txBody>
          <a:bodyPr/>
          <a:lstStyle/>
          <a:p>
            <a:r>
              <a:rPr lang="en-US" dirty="0"/>
              <a:t>Employee                                                               Department</a:t>
            </a:r>
          </a:p>
        </p:txBody>
      </p:sp>
      <p:graphicFrame>
        <p:nvGraphicFramePr>
          <p:cNvPr id="6" name="Table 5">
            <a:extLst>
              <a:ext uri="{FF2B5EF4-FFF2-40B4-BE49-F238E27FC236}">
                <a16:creationId xmlns:a16="http://schemas.microsoft.com/office/drawing/2014/main" id="{D4B86505-C3DF-B098-6D46-29881C5E8DB2}"/>
              </a:ext>
            </a:extLst>
          </p:cNvPr>
          <p:cNvGraphicFramePr>
            <a:graphicFrameLocks noGrp="1"/>
          </p:cNvGraphicFramePr>
          <p:nvPr>
            <p:extLst>
              <p:ext uri="{D42A27DB-BD31-4B8C-83A1-F6EECF244321}">
                <p14:modId xmlns:p14="http://schemas.microsoft.com/office/powerpoint/2010/main" val="3872804196"/>
              </p:ext>
            </p:extLst>
          </p:nvPr>
        </p:nvGraphicFramePr>
        <p:xfrm>
          <a:off x="1149985" y="2618921"/>
          <a:ext cx="4390845" cy="2507874"/>
        </p:xfrm>
        <a:graphic>
          <a:graphicData uri="http://schemas.openxmlformats.org/drawingml/2006/table">
            <a:tbl>
              <a:tblPr firstRow="1" firstCol="1" bandRow="1">
                <a:tableStyleId>{5C22544A-7EE6-4342-B048-85BDC9FD1C3A}</a:tableStyleId>
              </a:tblPr>
              <a:tblGrid>
                <a:gridCol w="1463615">
                  <a:extLst>
                    <a:ext uri="{9D8B030D-6E8A-4147-A177-3AD203B41FA5}">
                      <a16:colId xmlns:a16="http://schemas.microsoft.com/office/drawing/2014/main" val="693302861"/>
                    </a:ext>
                  </a:extLst>
                </a:gridCol>
                <a:gridCol w="1463615">
                  <a:extLst>
                    <a:ext uri="{9D8B030D-6E8A-4147-A177-3AD203B41FA5}">
                      <a16:colId xmlns:a16="http://schemas.microsoft.com/office/drawing/2014/main" val="2535578188"/>
                    </a:ext>
                  </a:extLst>
                </a:gridCol>
                <a:gridCol w="1463615">
                  <a:extLst>
                    <a:ext uri="{9D8B030D-6E8A-4147-A177-3AD203B41FA5}">
                      <a16:colId xmlns:a16="http://schemas.microsoft.com/office/drawing/2014/main" val="1912738487"/>
                    </a:ext>
                  </a:extLst>
                </a:gridCol>
              </a:tblGrid>
              <a:tr h="672214">
                <a:tc>
                  <a:txBody>
                    <a:bodyPr/>
                    <a:lstStyle/>
                    <a:p>
                      <a:pPr marL="0" marR="0">
                        <a:lnSpc>
                          <a:spcPct val="107000"/>
                        </a:lnSpc>
                        <a:spcAft>
                          <a:spcPts val="800"/>
                        </a:spcAft>
                      </a:pPr>
                      <a:r>
                        <a:rPr lang="en-US" sz="2800" kern="100">
                          <a:effectLst/>
                        </a:rPr>
                        <a:t>Emp_ID</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800" kern="100">
                          <a:effectLst/>
                        </a:rPr>
                        <a:t>Name</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800" kern="100">
                          <a:effectLst/>
                        </a:rPr>
                        <a:t>Dept_ID</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186676346"/>
                  </a:ext>
                </a:extLst>
              </a:tr>
              <a:tr h="347431">
                <a:tc>
                  <a:txBody>
                    <a:bodyPr/>
                    <a:lstStyle/>
                    <a:p>
                      <a:pPr marL="0" marR="0">
                        <a:lnSpc>
                          <a:spcPct val="107000"/>
                        </a:lnSpc>
                        <a:spcAft>
                          <a:spcPts val="800"/>
                        </a:spcAft>
                      </a:pPr>
                      <a:r>
                        <a:rPr lang="en-US" sz="2800" kern="100">
                          <a:effectLst/>
                        </a:rPr>
                        <a:t>101</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800" kern="100">
                          <a:effectLst/>
                        </a:rPr>
                        <a:t>Alice</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800" kern="100">
                          <a:effectLst/>
                        </a:rPr>
                        <a:t>1</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556723271"/>
                  </a:ext>
                </a:extLst>
              </a:tr>
              <a:tr h="347431">
                <a:tc>
                  <a:txBody>
                    <a:bodyPr/>
                    <a:lstStyle/>
                    <a:p>
                      <a:pPr marL="0" marR="0">
                        <a:lnSpc>
                          <a:spcPct val="107000"/>
                        </a:lnSpc>
                        <a:spcAft>
                          <a:spcPts val="800"/>
                        </a:spcAft>
                      </a:pPr>
                      <a:r>
                        <a:rPr lang="en-US" sz="2800" kern="100">
                          <a:effectLst/>
                        </a:rPr>
                        <a:t>102</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800" kern="100">
                          <a:effectLst/>
                        </a:rPr>
                        <a:t>Bob</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800" kern="100" dirty="0">
                          <a:effectLst/>
                        </a:rPr>
                        <a:t>2</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681088408"/>
                  </a:ext>
                </a:extLst>
              </a:tr>
              <a:tr h="347431">
                <a:tc>
                  <a:txBody>
                    <a:bodyPr/>
                    <a:lstStyle/>
                    <a:p>
                      <a:pPr marL="0" marR="0">
                        <a:lnSpc>
                          <a:spcPct val="107000"/>
                        </a:lnSpc>
                        <a:spcAft>
                          <a:spcPts val="800"/>
                        </a:spcAft>
                      </a:pPr>
                      <a:r>
                        <a:rPr lang="en-US" sz="2800" kern="100">
                          <a:effectLst/>
                        </a:rPr>
                        <a:t>103</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800" kern="100">
                          <a:effectLst/>
                        </a:rPr>
                        <a:t>Carol</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800" kern="100">
                          <a:effectLst/>
                        </a:rPr>
                        <a:t>3</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34982403"/>
                  </a:ext>
                </a:extLst>
              </a:tr>
              <a:tr h="347431">
                <a:tc>
                  <a:txBody>
                    <a:bodyPr/>
                    <a:lstStyle/>
                    <a:p>
                      <a:pPr marL="0" marR="0">
                        <a:lnSpc>
                          <a:spcPct val="107000"/>
                        </a:lnSpc>
                        <a:spcAft>
                          <a:spcPts val="800"/>
                        </a:spcAft>
                      </a:pPr>
                      <a:r>
                        <a:rPr lang="en-US" sz="2800" kern="100">
                          <a:effectLst/>
                        </a:rPr>
                        <a:t>104</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800" kern="100">
                          <a:effectLst/>
                        </a:rPr>
                        <a:t>David</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800" kern="100" dirty="0">
                          <a:effectLst/>
                        </a:rPr>
                        <a:t>4</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992170880"/>
                  </a:ext>
                </a:extLst>
              </a:tr>
            </a:tbl>
          </a:graphicData>
        </a:graphic>
      </p:graphicFrame>
      <p:graphicFrame>
        <p:nvGraphicFramePr>
          <p:cNvPr id="7" name="Table 6">
            <a:extLst>
              <a:ext uri="{FF2B5EF4-FFF2-40B4-BE49-F238E27FC236}">
                <a16:creationId xmlns:a16="http://schemas.microsoft.com/office/drawing/2014/main" id="{954547A3-E6B6-7198-1656-F9690F3BFE18}"/>
              </a:ext>
            </a:extLst>
          </p:cNvPr>
          <p:cNvGraphicFramePr>
            <a:graphicFrameLocks noGrp="1"/>
          </p:cNvGraphicFramePr>
          <p:nvPr>
            <p:extLst>
              <p:ext uri="{D42A27DB-BD31-4B8C-83A1-F6EECF244321}">
                <p14:modId xmlns:p14="http://schemas.microsoft.com/office/powerpoint/2010/main" val="3139381030"/>
              </p:ext>
            </p:extLst>
          </p:nvPr>
        </p:nvGraphicFramePr>
        <p:xfrm>
          <a:off x="6531429" y="2618921"/>
          <a:ext cx="3875314" cy="2507876"/>
        </p:xfrm>
        <a:graphic>
          <a:graphicData uri="http://schemas.openxmlformats.org/drawingml/2006/table">
            <a:tbl>
              <a:tblPr firstRow="1" firstCol="1" bandRow="1">
                <a:tableStyleId>{5C22544A-7EE6-4342-B048-85BDC9FD1C3A}</a:tableStyleId>
              </a:tblPr>
              <a:tblGrid>
                <a:gridCol w="1937657">
                  <a:extLst>
                    <a:ext uri="{9D8B030D-6E8A-4147-A177-3AD203B41FA5}">
                      <a16:colId xmlns:a16="http://schemas.microsoft.com/office/drawing/2014/main" val="3336299089"/>
                    </a:ext>
                  </a:extLst>
                </a:gridCol>
                <a:gridCol w="1937657">
                  <a:extLst>
                    <a:ext uri="{9D8B030D-6E8A-4147-A177-3AD203B41FA5}">
                      <a16:colId xmlns:a16="http://schemas.microsoft.com/office/drawing/2014/main" val="721058958"/>
                    </a:ext>
                  </a:extLst>
                </a:gridCol>
              </a:tblGrid>
              <a:tr h="626969">
                <a:tc>
                  <a:txBody>
                    <a:bodyPr/>
                    <a:lstStyle/>
                    <a:p>
                      <a:pPr marL="0" marR="0">
                        <a:lnSpc>
                          <a:spcPct val="107000"/>
                        </a:lnSpc>
                        <a:spcAft>
                          <a:spcPts val="800"/>
                        </a:spcAft>
                      </a:pPr>
                      <a:r>
                        <a:rPr lang="en-US" sz="2800" kern="100">
                          <a:effectLst/>
                        </a:rPr>
                        <a:t>Dept_ID</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800" kern="100">
                          <a:effectLst/>
                        </a:rPr>
                        <a:t>Dept_Name</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445468298"/>
                  </a:ext>
                </a:extLst>
              </a:tr>
              <a:tr h="626969">
                <a:tc>
                  <a:txBody>
                    <a:bodyPr/>
                    <a:lstStyle/>
                    <a:p>
                      <a:pPr marL="0" marR="0">
                        <a:lnSpc>
                          <a:spcPct val="107000"/>
                        </a:lnSpc>
                        <a:spcAft>
                          <a:spcPts val="800"/>
                        </a:spcAft>
                      </a:pPr>
                      <a:r>
                        <a:rPr lang="en-US" sz="2800" kern="100">
                          <a:effectLst/>
                        </a:rPr>
                        <a:t>1</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800" kern="100">
                          <a:effectLst/>
                        </a:rPr>
                        <a:t>HR</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19378403"/>
                  </a:ext>
                </a:extLst>
              </a:tr>
              <a:tr h="626969">
                <a:tc>
                  <a:txBody>
                    <a:bodyPr/>
                    <a:lstStyle/>
                    <a:p>
                      <a:pPr marL="0" marR="0">
                        <a:lnSpc>
                          <a:spcPct val="107000"/>
                        </a:lnSpc>
                        <a:spcAft>
                          <a:spcPts val="800"/>
                        </a:spcAft>
                      </a:pPr>
                      <a:r>
                        <a:rPr lang="en-US" sz="2800" kern="100">
                          <a:effectLst/>
                        </a:rPr>
                        <a:t>2</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800" kern="100">
                          <a:effectLst/>
                        </a:rPr>
                        <a:t>IT</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693033935"/>
                  </a:ext>
                </a:extLst>
              </a:tr>
              <a:tr h="626969">
                <a:tc>
                  <a:txBody>
                    <a:bodyPr/>
                    <a:lstStyle/>
                    <a:p>
                      <a:pPr marL="0" marR="0">
                        <a:lnSpc>
                          <a:spcPct val="107000"/>
                        </a:lnSpc>
                        <a:spcAft>
                          <a:spcPts val="800"/>
                        </a:spcAft>
                      </a:pPr>
                      <a:r>
                        <a:rPr lang="en-US" sz="2800" kern="100">
                          <a:effectLst/>
                        </a:rPr>
                        <a:t>5</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800" kern="100" dirty="0">
                          <a:effectLst/>
                        </a:rPr>
                        <a:t>Finance</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045249595"/>
                  </a:ext>
                </a:extLst>
              </a:tr>
            </a:tbl>
          </a:graphicData>
        </a:graphic>
      </p:graphicFrame>
      <p:sp>
        <p:nvSpPr>
          <p:cNvPr id="9" name="TextBox 8">
            <a:extLst>
              <a:ext uri="{FF2B5EF4-FFF2-40B4-BE49-F238E27FC236}">
                <a16:creationId xmlns:a16="http://schemas.microsoft.com/office/drawing/2014/main" id="{C8087FD9-D357-E7AE-1F4D-90267B1D15B1}"/>
              </a:ext>
            </a:extLst>
          </p:cNvPr>
          <p:cNvSpPr txBox="1"/>
          <p:nvPr/>
        </p:nvSpPr>
        <p:spPr>
          <a:xfrm>
            <a:off x="5402959" y="5535701"/>
            <a:ext cx="1386081" cy="530082"/>
          </a:xfrm>
          <a:prstGeom prst="rect">
            <a:avLst/>
          </a:prstGeom>
          <a:noFill/>
        </p:spPr>
        <p:txBody>
          <a:bodyPr wrap="square">
            <a:spAutoFit/>
          </a:bodyPr>
          <a:lstStyle/>
          <a:p>
            <a:pPr marL="0" marR="0">
              <a:lnSpc>
                <a:spcPct val="107000"/>
              </a:lnSpc>
              <a:spcAft>
                <a:spcPts val="800"/>
              </a:spcAft>
            </a:pP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E </a:t>
            </a:r>
            <a:r>
              <a:rPr lang="en-US" sz="2800" b="1" kern="100" dirty="0">
                <a:effectLst/>
                <a:latin typeface="Cambria Math" panose="02040503050406030204" pitchFamily="18" charset="0"/>
                <a:ea typeface="Calibri" panose="020F0502020204030204" pitchFamily="34" charset="0"/>
                <a:cs typeface="Cambria Math" panose="02040503050406030204" pitchFamily="18" charset="0"/>
              </a:rPr>
              <a:t>⟕</a:t>
            </a: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 D </a:t>
            </a:r>
          </a:p>
        </p:txBody>
      </p:sp>
    </p:spTree>
    <p:extLst>
      <p:ext uri="{BB962C8B-B14F-4D97-AF65-F5344CB8AC3E}">
        <p14:creationId xmlns:p14="http://schemas.microsoft.com/office/powerpoint/2010/main" val="19471909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069D80-FDD6-D01C-7E06-E600389A7261}"/>
              </a:ext>
            </a:extLst>
          </p:cNvPr>
          <p:cNvSpPr>
            <a:spLocks noGrp="1"/>
          </p:cNvSpPr>
          <p:nvPr>
            <p:ph type="title"/>
          </p:nvPr>
        </p:nvSpPr>
        <p:spPr/>
        <p:txBody>
          <a:bodyPr/>
          <a:lstStyle/>
          <a:p>
            <a:r>
              <a:rPr lang="en-US" b="1" dirty="0"/>
              <a:t>Breakdown of the Expression</a:t>
            </a:r>
          </a:p>
        </p:txBody>
      </p:sp>
      <p:sp>
        <p:nvSpPr>
          <p:cNvPr id="3" name="Content Placeholder 2">
            <a:extLst>
              <a:ext uri="{FF2B5EF4-FFF2-40B4-BE49-F238E27FC236}">
                <a16:creationId xmlns:a16="http://schemas.microsoft.com/office/drawing/2014/main" id="{25586934-E486-4402-F23C-7266A4F8FD39}"/>
              </a:ext>
            </a:extLst>
          </p:cNvPr>
          <p:cNvSpPr>
            <a:spLocks noGrp="1"/>
          </p:cNvSpPr>
          <p:nvPr>
            <p:ph idx="1"/>
          </p:nvPr>
        </p:nvSpPr>
        <p:spPr/>
        <p:txBody>
          <a:bodyPr/>
          <a:lstStyle/>
          <a:p>
            <a:pPr marL="0" indent="0">
              <a:buNone/>
            </a:pPr>
            <a:r>
              <a:rPr lang="en-US" dirty="0"/>
              <a:t>1. Perform Inner Join</a:t>
            </a:r>
          </a:p>
          <a:p>
            <a:pPr marL="0" indent="0">
              <a:buNone/>
            </a:pPr>
            <a:r>
              <a:rPr lang="en-US" sz="3200" b="1" dirty="0">
                <a:effectLst/>
                <a:latin typeface="Calibri" panose="020F0502020204030204" pitchFamily="34" charset="0"/>
                <a:ea typeface="Calibri" panose="020F0502020204030204" pitchFamily="34" charset="0"/>
                <a:cs typeface="Times New Roman" panose="02020603050405020304" pitchFamily="18" charset="0"/>
              </a:rPr>
              <a:t>                                                 R1=E</a:t>
            </a:r>
            <a:r>
              <a:rPr lang="en-US" sz="3200" b="1" dirty="0">
                <a:effectLst/>
                <a:latin typeface="Cambria Math" panose="02040503050406030204" pitchFamily="18" charset="0"/>
                <a:ea typeface="Calibri" panose="020F0502020204030204" pitchFamily="34" charset="0"/>
                <a:cs typeface="Cambria Math" panose="02040503050406030204" pitchFamily="18" charset="0"/>
              </a:rPr>
              <a:t>⨝</a:t>
            </a:r>
            <a:r>
              <a:rPr lang="en-US" sz="3200" b="1" dirty="0">
                <a:effectLst/>
                <a:latin typeface="Calibri" panose="020F0502020204030204" pitchFamily="34" charset="0"/>
                <a:ea typeface="Calibri" panose="020F0502020204030204" pitchFamily="34" charset="0"/>
                <a:cs typeface="Times New Roman" panose="02020603050405020304" pitchFamily="18" charset="0"/>
              </a:rPr>
              <a:t>D</a:t>
            </a:r>
          </a:p>
          <a:p>
            <a:r>
              <a:rPr lang="en-US" b="1" dirty="0"/>
              <a:t>This returns only the matching tuples.</a:t>
            </a:r>
          </a:p>
          <a:p>
            <a:endParaRPr lang="en-US" sz="2400" b="1" dirty="0"/>
          </a:p>
          <a:p>
            <a:pPr marL="0" indent="0">
              <a:buNone/>
            </a:pPr>
            <a:r>
              <a:rPr lang="en-US" sz="3200" dirty="0">
                <a:effectLst/>
                <a:latin typeface="Calibri" panose="020F0502020204030204" pitchFamily="34" charset="0"/>
                <a:ea typeface="Calibri" panose="020F0502020204030204" pitchFamily="34" charset="0"/>
                <a:cs typeface="Times New Roman" panose="02020603050405020304" pitchFamily="18" charset="0"/>
              </a:rPr>
              <a:t>2. Find Unmatched Tuples from the Left Table (Employee)</a:t>
            </a:r>
          </a:p>
          <a:p>
            <a:pPr marL="0" indent="0">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3200" b="1" dirty="0">
                <a:effectLst/>
                <a:latin typeface="Calibri" panose="020F0502020204030204" pitchFamily="34" charset="0"/>
                <a:ea typeface="Calibri" panose="020F0502020204030204" pitchFamily="34" charset="0"/>
                <a:cs typeface="Times New Roman" panose="02020603050405020304" pitchFamily="18" charset="0"/>
              </a:rPr>
              <a:t>R2=E−π</a:t>
            </a:r>
            <a:r>
              <a:rPr lang="en-US" sz="3200" b="1" dirty="0" err="1">
                <a:effectLst/>
                <a:latin typeface="Calibri" panose="020F0502020204030204" pitchFamily="34" charset="0"/>
                <a:ea typeface="Calibri" panose="020F0502020204030204" pitchFamily="34" charset="0"/>
                <a:cs typeface="Times New Roman" panose="02020603050405020304" pitchFamily="18" charset="0"/>
              </a:rPr>
              <a:t>EmpID,Name,DeptID</a:t>
            </a:r>
            <a:r>
              <a:rPr lang="en-US" sz="3200" b="1" dirty="0">
                <a:effectLst/>
                <a:latin typeface="Calibri" panose="020F0502020204030204" pitchFamily="34" charset="0"/>
                <a:ea typeface="Calibri" panose="020F0502020204030204" pitchFamily="34" charset="0"/>
                <a:cs typeface="Times New Roman" panose="02020603050405020304" pitchFamily="18" charset="0"/>
              </a:rPr>
              <a:t>(E</a:t>
            </a:r>
            <a:r>
              <a:rPr lang="en-US" sz="3200" b="1" dirty="0">
                <a:effectLst/>
                <a:latin typeface="Cambria Math" panose="02040503050406030204" pitchFamily="18" charset="0"/>
                <a:ea typeface="Calibri" panose="020F0502020204030204" pitchFamily="34" charset="0"/>
                <a:cs typeface="Cambria Math" panose="02040503050406030204" pitchFamily="18" charset="0"/>
              </a:rPr>
              <a:t>⨝</a:t>
            </a:r>
            <a:r>
              <a:rPr lang="en-US" sz="3200" b="1" dirty="0">
                <a:effectLst/>
                <a:latin typeface="Calibri" panose="020F0502020204030204" pitchFamily="34" charset="0"/>
                <a:ea typeface="Calibri" panose="020F0502020204030204" pitchFamily="34" charset="0"/>
                <a:cs typeface="Times New Roman" panose="02020603050405020304" pitchFamily="18" charset="0"/>
              </a:rPr>
              <a:t>D)</a:t>
            </a:r>
          </a:p>
          <a:p>
            <a:pPr marL="0" indent="0">
              <a:buNone/>
            </a:pPr>
            <a:endParaRPr lang="en-US" sz="3200" b="1" dirty="0">
              <a:latin typeface="Calibri" panose="020F0502020204030204" pitchFamily="34" charset="0"/>
              <a:cs typeface="Times New Roman" panose="02020603050405020304" pitchFamily="18" charset="0"/>
            </a:endParaRPr>
          </a:p>
          <a:p>
            <a:r>
              <a:rPr lang="en-US" b="1" dirty="0"/>
              <a:t>This extracts employees who have no matching department.</a:t>
            </a:r>
          </a:p>
        </p:txBody>
      </p:sp>
    </p:spTree>
    <p:extLst>
      <p:ext uri="{BB962C8B-B14F-4D97-AF65-F5344CB8AC3E}">
        <p14:creationId xmlns:p14="http://schemas.microsoft.com/office/powerpoint/2010/main" val="2838748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94C21-7BC9-6EB9-C0B4-32D596B0A5F6}"/>
              </a:ext>
            </a:extLst>
          </p:cNvPr>
          <p:cNvSpPr>
            <a:spLocks noGrp="1"/>
          </p:cNvSpPr>
          <p:nvPr>
            <p:ph type="title"/>
          </p:nvPr>
        </p:nvSpPr>
        <p:spPr/>
        <p:txBody>
          <a:bodyPr/>
          <a:lstStyle/>
          <a:p>
            <a:r>
              <a:rPr lang="en-US" dirty="0"/>
              <a:t>Cont..</a:t>
            </a:r>
          </a:p>
        </p:txBody>
      </p:sp>
      <p:sp>
        <p:nvSpPr>
          <p:cNvPr id="3" name="Content Placeholder 2">
            <a:extLst>
              <a:ext uri="{FF2B5EF4-FFF2-40B4-BE49-F238E27FC236}">
                <a16:creationId xmlns:a16="http://schemas.microsoft.com/office/drawing/2014/main" id="{4C084DEF-7AA9-604E-4772-C299011DBD1A}"/>
              </a:ext>
            </a:extLst>
          </p:cNvPr>
          <p:cNvSpPr>
            <a:spLocks noGrp="1"/>
          </p:cNvSpPr>
          <p:nvPr>
            <p:ph idx="1"/>
          </p:nvPr>
        </p:nvSpPr>
        <p:spPr>
          <a:xfrm>
            <a:off x="838200" y="1825624"/>
            <a:ext cx="10515600" cy="5032375"/>
          </a:xfrm>
        </p:spPr>
        <p:txBody>
          <a:bodyPr>
            <a:normAutofit/>
          </a:bodyPr>
          <a:lstStyle/>
          <a:p>
            <a:pPr marL="0" indent="0">
              <a:buNone/>
            </a:pPr>
            <a:r>
              <a:rPr lang="en-US" sz="3200" dirty="0">
                <a:effectLst/>
                <a:latin typeface="Calibri" panose="020F0502020204030204" pitchFamily="34" charset="0"/>
                <a:ea typeface="Calibri" panose="020F0502020204030204" pitchFamily="34" charset="0"/>
                <a:cs typeface="Times New Roman" panose="02020603050405020304" pitchFamily="18" charset="0"/>
              </a:rPr>
              <a:t>3. Append NULL Values for Unmatched Tuples</a:t>
            </a:r>
          </a:p>
          <a:p>
            <a:pPr marL="0" indent="0" algn="ctr">
              <a:buNone/>
            </a:pPr>
            <a:r>
              <a:rPr lang="en-US" sz="3200" b="1" dirty="0">
                <a:effectLst/>
                <a:latin typeface="Calibri" panose="020F0502020204030204" pitchFamily="34" charset="0"/>
                <a:ea typeface="Calibri" panose="020F0502020204030204" pitchFamily="34" charset="0"/>
                <a:cs typeface="Times New Roman" panose="02020603050405020304" pitchFamily="18" charset="0"/>
              </a:rPr>
              <a:t>R3=R2×{NULL}</a:t>
            </a:r>
          </a:p>
          <a:p>
            <a:r>
              <a:rPr lang="en-US" b="1" dirty="0">
                <a:effectLst/>
                <a:latin typeface="Calibri" panose="020F0502020204030204" pitchFamily="34" charset="0"/>
                <a:ea typeface="Calibri" panose="020F0502020204030204" pitchFamily="34" charset="0"/>
                <a:cs typeface="Times New Roman" panose="02020603050405020304" pitchFamily="18" charset="0"/>
              </a:rPr>
              <a:t>This assigns NULL to missing department attributes</a:t>
            </a:r>
          </a:p>
          <a:p>
            <a:pPr marL="0" indent="0">
              <a:buNone/>
            </a:pPr>
            <a:r>
              <a:rPr lang="en-US" b="1" dirty="0"/>
              <a:t>4. </a:t>
            </a:r>
            <a:r>
              <a:rPr lang="en-US" dirty="0"/>
              <a:t>Final Result</a:t>
            </a:r>
          </a:p>
          <a:p>
            <a:pPr marL="0" indent="0" algn="ctr">
              <a:buNone/>
            </a:pPr>
            <a:r>
              <a:rPr lang="en-US" sz="3200" b="1" kern="100" dirty="0">
                <a:effectLst/>
                <a:latin typeface="Calibri" panose="020F0502020204030204" pitchFamily="34" charset="0"/>
                <a:ea typeface="Calibri" panose="020F0502020204030204" pitchFamily="34" charset="0"/>
                <a:cs typeface="Times New Roman" panose="02020603050405020304" pitchFamily="18" charset="0"/>
              </a:rPr>
              <a:t>E</a:t>
            </a:r>
            <a:r>
              <a:rPr lang="en-US" sz="3200" b="1" kern="100" dirty="0">
                <a:effectLst/>
                <a:latin typeface="Cambria Math" panose="02040503050406030204" pitchFamily="18" charset="0"/>
                <a:ea typeface="Calibri" panose="020F0502020204030204" pitchFamily="34" charset="0"/>
                <a:cs typeface="Cambria Math" panose="02040503050406030204" pitchFamily="18" charset="0"/>
              </a:rPr>
              <a:t>⟕</a:t>
            </a:r>
            <a:r>
              <a:rPr lang="en-US" sz="3200" b="1" kern="100" dirty="0">
                <a:effectLst/>
                <a:latin typeface="Calibri" panose="020F0502020204030204" pitchFamily="34" charset="0"/>
                <a:ea typeface="Calibri" panose="020F0502020204030204" pitchFamily="34" charset="0"/>
                <a:cs typeface="Times New Roman" panose="02020603050405020304" pitchFamily="18" charset="0"/>
              </a:rPr>
              <a:t>D=R1</a:t>
            </a:r>
            <a:r>
              <a:rPr lang="en-US" sz="3200" b="1" kern="100" dirty="0">
                <a:effectLst/>
                <a:latin typeface="Cambria Math" panose="02040503050406030204" pitchFamily="18" charset="0"/>
                <a:ea typeface="Calibri" panose="020F0502020204030204" pitchFamily="34" charset="0"/>
                <a:cs typeface="Cambria Math" panose="02040503050406030204" pitchFamily="18" charset="0"/>
              </a:rPr>
              <a:t>∪</a:t>
            </a:r>
            <a:r>
              <a:rPr lang="en-US" sz="3200" b="1" kern="100" dirty="0">
                <a:effectLst/>
                <a:latin typeface="Calibri" panose="020F0502020204030204" pitchFamily="34" charset="0"/>
                <a:ea typeface="Calibri" panose="020F0502020204030204" pitchFamily="34" charset="0"/>
                <a:cs typeface="Times New Roman" panose="02020603050405020304" pitchFamily="18" charset="0"/>
              </a:rPr>
              <a:t>R3 </a:t>
            </a:r>
          </a:p>
          <a:p>
            <a:pPr marL="0" indent="0" algn="ctr">
              <a:buNone/>
            </a:pPr>
            <a:endParaRPr lang="en-US" sz="32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b="1" dirty="0"/>
          </a:p>
        </p:txBody>
      </p:sp>
      <p:graphicFrame>
        <p:nvGraphicFramePr>
          <p:cNvPr id="4" name="Table 3">
            <a:extLst>
              <a:ext uri="{FF2B5EF4-FFF2-40B4-BE49-F238E27FC236}">
                <a16:creationId xmlns:a16="http://schemas.microsoft.com/office/drawing/2014/main" id="{F273040D-F345-BDC1-64D1-8B5101EE7192}"/>
              </a:ext>
            </a:extLst>
          </p:cNvPr>
          <p:cNvGraphicFramePr>
            <a:graphicFrameLocks noGrp="1"/>
          </p:cNvGraphicFramePr>
          <p:nvPr>
            <p:extLst>
              <p:ext uri="{D42A27DB-BD31-4B8C-83A1-F6EECF244321}">
                <p14:modId xmlns:p14="http://schemas.microsoft.com/office/powerpoint/2010/main" val="2696552386"/>
              </p:ext>
            </p:extLst>
          </p:nvPr>
        </p:nvGraphicFramePr>
        <p:xfrm>
          <a:off x="2737755" y="4680629"/>
          <a:ext cx="6994072" cy="1980565"/>
        </p:xfrm>
        <a:graphic>
          <a:graphicData uri="http://schemas.openxmlformats.org/drawingml/2006/table">
            <a:tbl>
              <a:tblPr firstRow="1" firstCol="1" bandRow="1">
                <a:tableStyleId>{5C22544A-7EE6-4342-B048-85BDC9FD1C3A}</a:tableStyleId>
              </a:tblPr>
              <a:tblGrid>
                <a:gridCol w="1748518">
                  <a:extLst>
                    <a:ext uri="{9D8B030D-6E8A-4147-A177-3AD203B41FA5}">
                      <a16:colId xmlns:a16="http://schemas.microsoft.com/office/drawing/2014/main" val="1562096711"/>
                    </a:ext>
                  </a:extLst>
                </a:gridCol>
                <a:gridCol w="1748518">
                  <a:extLst>
                    <a:ext uri="{9D8B030D-6E8A-4147-A177-3AD203B41FA5}">
                      <a16:colId xmlns:a16="http://schemas.microsoft.com/office/drawing/2014/main" val="3169929247"/>
                    </a:ext>
                  </a:extLst>
                </a:gridCol>
                <a:gridCol w="1748518">
                  <a:extLst>
                    <a:ext uri="{9D8B030D-6E8A-4147-A177-3AD203B41FA5}">
                      <a16:colId xmlns:a16="http://schemas.microsoft.com/office/drawing/2014/main" val="2662816596"/>
                    </a:ext>
                  </a:extLst>
                </a:gridCol>
                <a:gridCol w="1748518">
                  <a:extLst>
                    <a:ext uri="{9D8B030D-6E8A-4147-A177-3AD203B41FA5}">
                      <a16:colId xmlns:a16="http://schemas.microsoft.com/office/drawing/2014/main" val="4193530865"/>
                    </a:ext>
                  </a:extLst>
                </a:gridCol>
              </a:tblGrid>
              <a:tr h="281895">
                <a:tc>
                  <a:txBody>
                    <a:bodyPr/>
                    <a:lstStyle/>
                    <a:p>
                      <a:pPr marL="0" marR="0">
                        <a:lnSpc>
                          <a:spcPct val="107000"/>
                        </a:lnSpc>
                        <a:spcAft>
                          <a:spcPts val="800"/>
                        </a:spcAft>
                      </a:pPr>
                      <a:r>
                        <a:rPr lang="en-US" sz="2400" kern="100">
                          <a:effectLst/>
                        </a:rPr>
                        <a:t>Emp_ID</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Name</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Dept_ID</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Dept_Name</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137825605"/>
                  </a:ext>
                </a:extLst>
              </a:tr>
              <a:tr h="281895">
                <a:tc>
                  <a:txBody>
                    <a:bodyPr/>
                    <a:lstStyle/>
                    <a:p>
                      <a:pPr marL="0" marR="0">
                        <a:lnSpc>
                          <a:spcPct val="107000"/>
                        </a:lnSpc>
                        <a:spcAft>
                          <a:spcPts val="800"/>
                        </a:spcAft>
                      </a:pPr>
                      <a:r>
                        <a:rPr lang="en-US" sz="2400" kern="100">
                          <a:effectLst/>
                        </a:rPr>
                        <a:t>101</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Alice</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1</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HR</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689287904"/>
                  </a:ext>
                </a:extLst>
              </a:tr>
              <a:tr h="281895">
                <a:tc>
                  <a:txBody>
                    <a:bodyPr/>
                    <a:lstStyle/>
                    <a:p>
                      <a:pPr marL="0" marR="0">
                        <a:lnSpc>
                          <a:spcPct val="107000"/>
                        </a:lnSpc>
                        <a:spcAft>
                          <a:spcPts val="800"/>
                        </a:spcAft>
                      </a:pPr>
                      <a:r>
                        <a:rPr lang="en-US" sz="2400" kern="100">
                          <a:effectLst/>
                        </a:rPr>
                        <a:t>102</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Bob</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2</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IT</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775632555"/>
                  </a:ext>
                </a:extLst>
              </a:tr>
              <a:tr h="281895">
                <a:tc>
                  <a:txBody>
                    <a:bodyPr/>
                    <a:lstStyle/>
                    <a:p>
                      <a:pPr marL="0" marR="0">
                        <a:lnSpc>
                          <a:spcPct val="107000"/>
                        </a:lnSpc>
                        <a:spcAft>
                          <a:spcPts val="800"/>
                        </a:spcAft>
                      </a:pPr>
                      <a:r>
                        <a:rPr lang="en-US" sz="2400" kern="100">
                          <a:effectLst/>
                        </a:rPr>
                        <a:t>103</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Carol</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3</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NULL</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186162250"/>
                  </a:ext>
                </a:extLst>
              </a:tr>
              <a:tr h="281895">
                <a:tc>
                  <a:txBody>
                    <a:bodyPr/>
                    <a:lstStyle/>
                    <a:p>
                      <a:pPr marL="0" marR="0">
                        <a:lnSpc>
                          <a:spcPct val="107000"/>
                        </a:lnSpc>
                        <a:spcAft>
                          <a:spcPts val="800"/>
                        </a:spcAft>
                      </a:pPr>
                      <a:r>
                        <a:rPr lang="en-US" sz="2400" kern="100">
                          <a:effectLst/>
                        </a:rPr>
                        <a:t>104</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David</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4</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dirty="0">
                          <a:effectLst/>
                        </a:rPr>
                        <a:t>NULL</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207064392"/>
                  </a:ext>
                </a:extLst>
              </a:tr>
            </a:tbl>
          </a:graphicData>
        </a:graphic>
      </p:graphicFrame>
    </p:spTree>
    <p:extLst>
      <p:ext uri="{BB962C8B-B14F-4D97-AF65-F5344CB8AC3E}">
        <p14:creationId xmlns:p14="http://schemas.microsoft.com/office/powerpoint/2010/main" val="110550955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F5D86-0AB8-2560-123F-11C2B89C2A20}"/>
              </a:ext>
            </a:extLst>
          </p:cNvPr>
          <p:cNvSpPr>
            <a:spLocks noGrp="1"/>
          </p:cNvSpPr>
          <p:nvPr>
            <p:ph type="title"/>
          </p:nvPr>
        </p:nvSpPr>
        <p:spPr/>
        <p:txBody>
          <a:bodyPr/>
          <a:lstStyle/>
          <a:p>
            <a:r>
              <a:rPr lang="en-US" b="1" i="0" dirty="0">
                <a:effectLst/>
                <a:latin typeface="__Source_Sans_Pro_2fe30b"/>
              </a:rPr>
              <a:t>Right Outer Join</a:t>
            </a:r>
            <a:br>
              <a:rPr lang="en-US" b="1" i="0" dirty="0">
                <a:effectLst/>
                <a:latin typeface="__Source_Sans_Pro_2fe30b"/>
              </a:rPr>
            </a:br>
            <a:endParaRPr lang="en-US" dirty="0"/>
          </a:p>
        </p:txBody>
      </p:sp>
      <p:sp>
        <p:nvSpPr>
          <p:cNvPr id="3" name="Content Placeholder 2">
            <a:extLst>
              <a:ext uri="{FF2B5EF4-FFF2-40B4-BE49-F238E27FC236}">
                <a16:creationId xmlns:a16="http://schemas.microsoft.com/office/drawing/2014/main" id="{08F25AFE-D23E-B9E9-41FC-35DBFED361A5}"/>
              </a:ext>
            </a:extLst>
          </p:cNvPr>
          <p:cNvSpPr>
            <a:spLocks noGrp="1"/>
          </p:cNvSpPr>
          <p:nvPr>
            <p:ph idx="1"/>
          </p:nvPr>
        </p:nvSpPr>
        <p:spPr>
          <a:xfrm>
            <a:off x="838200" y="1446028"/>
            <a:ext cx="10515600" cy="5411971"/>
          </a:xfrm>
        </p:spPr>
        <p:txBody>
          <a:bodyPr>
            <a:normAutofit/>
          </a:bodyPr>
          <a:lstStyle/>
          <a:p>
            <a:pPr algn="just"/>
            <a:r>
              <a:rPr lang="en-US" sz="3200" dirty="0"/>
              <a:t>A </a:t>
            </a:r>
            <a:r>
              <a:rPr lang="en-US" sz="3200" b="1" dirty="0"/>
              <a:t>Right Outer Join (⟖)</a:t>
            </a:r>
            <a:r>
              <a:rPr lang="en-US" sz="3200" dirty="0"/>
              <a:t> in relational algebra retrieves all tuples from the </a:t>
            </a:r>
            <a:r>
              <a:rPr lang="en-US" sz="3200" b="1" dirty="0"/>
              <a:t>right relation</a:t>
            </a:r>
            <a:r>
              <a:rPr lang="en-US" sz="3200" dirty="0"/>
              <a:t> and the matching tuples from the </a:t>
            </a:r>
            <a:r>
              <a:rPr lang="en-US" sz="3200" b="1" dirty="0"/>
              <a:t>left relation</a:t>
            </a:r>
            <a:r>
              <a:rPr lang="en-US" sz="3200" dirty="0"/>
              <a:t>. If no match is found, NULL values are assigned to attributes of the left relation.</a:t>
            </a:r>
            <a:endParaRPr lang="en-US" sz="3200" b="0" i="0" dirty="0">
              <a:effectLst/>
              <a:latin typeface="Calibri" panose="020F0502020204030204" pitchFamily="34" charset="0"/>
              <a:cs typeface="Calibri" panose="020F0502020204030204" pitchFamily="34" charset="0"/>
            </a:endParaRPr>
          </a:p>
          <a:p>
            <a:r>
              <a:rPr lang="en-US" dirty="0"/>
              <a:t>Notation: </a:t>
            </a:r>
          </a:p>
          <a:p>
            <a:pPr marL="0" indent="0">
              <a:buNone/>
            </a:pPr>
            <a:r>
              <a:rPr lang="en-US" dirty="0"/>
              <a:t>                                                             </a:t>
            </a:r>
            <a:r>
              <a:rPr lang="en-US" b="1" dirty="0"/>
              <a:t>E⟖D</a:t>
            </a:r>
          </a:p>
          <a:p>
            <a:pPr marL="0" indent="0">
              <a:buNone/>
            </a:pPr>
            <a:endParaRPr lang="en-US" b="1" dirty="0"/>
          </a:p>
        </p:txBody>
      </p:sp>
    </p:spTree>
    <p:extLst>
      <p:ext uri="{BB962C8B-B14F-4D97-AF65-F5344CB8AC3E}">
        <p14:creationId xmlns:p14="http://schemas.microsoft.com/office/powerpoint/2010/main" val="6057460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1AC74-1151-019E-671D-58E3F2F3AD88}"/>
              </a:ext>
            </a:extLst>
          </p:cNvPr>
          <p:cNvSpPr>
            <a:spLocks noGrp="1"/>
          </p:cNvSpPr>
          <p:nvPr>
            <p:ph type="title"/>
          </p:nvPr>
        </p:nvSpPr>
        <p:spPr/>
        <p:txBody>
          <a:bodyPr/>
          <a:lstStyle/>
          <a:p>
            <a:r>
              <a:rPr lang="en-US" dirty="0"/>
              <a:t>Example-</a:t>
            </a:r>
          </a:p>
        </p:txBody>
      </p:sp>
      <p:sp>
        <p:nvSpPr>
          <p:cNvPr id="8" name="Content Placeholder 7">
            <a:extLst>
              <a:ext uri="{FF2B5EF4-FFF2-40B4-BE49-F238E27FC236}">
                <a16:creationId xmlns:a16="http://schemas.microsoft.com/office/drawing/2014/main" id="{1AE9C794-5BCE-0558-3658-57359C948E35}"/>
              </a:ext>
            </a:extLst>
          </p:cNvPr>
          <p:cNvSpPr>
            <a:spLocks noGrp="1"/>
          </p:cNvSpPr>
          <p:nvPr>
            <p:ph idx="1"/>
          </p:nvPr>
        </p:nvSpPr>
        <p:spPr>
          <a:xfrm>
            <a:off x="838200" y="1825625"/>
            <a:ext cx="10515600" cy="5032375"/>
          </a:xfrm>
        </p:spPr>
        <p:txBody>
          <a:bodyPr/>
          <a:lstStyle/>
          <a:p>
            <a:pPr marL="0" indent="0">
              <a:buNone/>
            </a:pPr>
            <a:r>
              <a:rPr lang="en-US" dirty="0"/>
              <a:t>1. Perform Inner Join</a:t>
            </a:r>
          </a:p>
          <a:p>
            <a:pPr marL="0" indent="0">
              <a:buNone/>
            </a:pPr>
            <a:r>
              <a:rPr lang="en-US" sz="2800" b="1" dirty="0">
                <a:effectLst/>
                <a:latin typeface="Calibri" panose="020F0502020204030204" pitchFamily="34" charset="0"/>
                <a:ea typeface="Calibri" panose="020F0502020204030204" pitchFamily="34" charset="0"/>
                <a:cs typeface="Times New Roman" panose="02020603050405020304" pitchFamily="18" charset="0"/>
              </a:rPr>
              <a:t>                                                 R1=E</a:t>
            </a:r>
            <a:r>
              <a:rPr lang="en-US" sz="2800" b="1" dirty="0">
                <a:effectLst/>
                <a:latin typeface="Cambria Math" panose="02040503050406030204" pitchFamily="18" charset="0"/>
                <a:ea typeface="Calibri" panose="020F0502020204030204" pitchFamily="34" charset="0"/>
                <a:cs typeface="Cambria Math" panose="02040503050406030204" pitchFamily="18" charset="0"/>
              </a:rPr>
              <a:t>⨝</a:t>
            </a:r>
            <a:r>
              <a:rPr lang="en-US" sz="2800" b="1" dirty="0">
                <a:effectLst/>
                <a:latin typeface="Calibri" panose="020F0502020204030204" pitchFamily="34" charset="0"/>
                <a:ea typeface="Calibri" panose="020F0502020204030204" pitchFamily="34" charset="0"/>
                <a:cs typeface="Times New Roman" panose="02020603050405020304" pitchFamily="18" charset="0"/>
              </a:rPr>
              <a:t>D</a:t>
            </a:r>
          </a:p>
          <a:p>
            <a:r>
              <a:rPr lang="en-US" b="1" dirty="0"/>
              <a:t>This returns only the matching tuples.</a:t>
            </a:r>
          </a:p>
          <a:p>
            <a:endParaRPr lang="en-US" sz="2000" b="1" dirty="0"/>
          </a:p>
          <a:p>
            <a:pPr marL="0" indent="0">
              <a:buNone/>
            </a:pPr>
            <a:r>
              <a:rPr lang="en-US" sz="2800" dirty="0">
                <a:effectLst/>
                <a:latin typeface="Calibri" panose="020F0502020204030204" pitchFamily="34" charset="0"/>
                <a:ea typeface="Calibri" panose="020F0502020204030204" pitchFamily="34" charset="0"/>
                <a:cs typeface="Times New Roman" panose="02020603050405020304" pitchFamily="18" charset="0"/>
              </a:rPr>
              <a:t>2. Find Unmatched Tuples from the Right Table (Department)</a:t>
            </a:r>
          </a:p>
          <a:p>
            <a:pPr marL="0" indent="0">
              <a:buNone/>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en-US" sz="1600" dirty="0">
                <a:effectLst/>
                <a:latin typeface="Calibri" panose="020F0502020204030204" pitchFamily="34" charset="0"/>
                <a:ea typeface="Calibri" panose="020F0502020204030204" pitchFamily="34" charset="0"/>
                <a:cs typeface="Times New Roman" panose="02020603050405020304" pitchFamily="18" charset="0"/>
              </a:rPr>
              <a:t>       </a:t>
            </a:r>
            <a:r>
              <a:rPr lang="pt-BR" dirty="0"/>
              <a:t>R2​=D−πDeptI​D​(E⨝D)</a:t>
            </a:r>
          </a:p>
          <a:p>
            <a:pPr marL="0" indent="0" algn="ctr">
              <a:buNone/>
            </a:pPr>
            <a:endParaRPr lang="en-US" sz="2800" b="1" dirty="0">
              <a:latin typeface="Calibri" panose="020F0502020204030204" pitchFamily="34" charset="0"/>
              <a:cs typeface="Times New Roman" panose="02020603050405020304" pitchFamily="18" charset="0"/>
            </a:endParaRPr>
          </a:p>
          <a:p>
            <a:r>
              <a:rPr lang="en-US" b="1" dirty="0"/>
              <a:t>This extracts departments that have no matching department.</a:t>
            </a:r>
          </a:p>
          <a:p>
            <a:endParaRPr lang="en-US" dirty="0"/>
          </a:p>
        </p:txBody>
      </p:sp>
      <p:sp>
        <p:nvSpPr>
          <p:cNvPr id="9" name="Rectangle 1">
            <a:extLst>
              <a:ext uri="{FF2B5EF4-FFF2-40B4-BE49-F238E27FC236}">
                <a16:creationId xmlns:a16="http://schemas.microsoft.com/office/drawing/2014/main" id="{0969AF30-7F80-E6F7-AB71-98BE0429A743}"/>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a:ln>
                  <a:noFill/>
                </a:ln>
                <a:solidFill>
                  <a:schemeClr val="tx1"/>
                </a:solidFill>
                <a:effectLst/>
                <a:latin typeface="Arial" panose="020B0604020202020204" pitchFamily="34" charset="0"/>
              </a:rPr>
              <a:t>This extracts departments that have no matching employees.</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4800611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64773-5BE8-2FEC-4DFB-86806C7C9508}"/>
              </a:ext>
            </a:extLst>
          </p:cNvPr>
          <p:cNvSpPr>
            <a:spLocks noGrp="1"/>
          </p:cNvSpPr>
          <p:nvPr>
            <p:ph type="title"/>
          </p:nvPr>
        </p:nvSpPr>
        <p:spPr/>
        <p:txBody>
          <a:bodyPr/>
          <a:lstStyle/>
          <a:p>
            <a:r>
              <a:rPr lang="en-US" dirty="0"/>
              <a:t>Cont..</a:t>
            </a:r>
          </a:p>
        </p:txBody>
      </p:sp>
      <p:sp>
        <p:nvSpPr>
          <p:cNvPr id="3" name="Content Placeholder 2">
            <a:extLst>
              <a:ext uri="{FF2B5EF4-FFF2-40B4-BE49-F238E27FC236}">
                <a16:creationId xmlns:a16="http://schemas.microsoft.com/office/drawing/2014/main" id="{DD5CF8F5-2AFA-5C41-DA68-3FFC8A78264B}"/>
              </a:ext>
            </a:extLst>
          </p:cNvPr>
          <p:cNvSpPr>
            <a:spLocks noGrp="1"/>
          </p:cNvSpPr>
          <p:nvPr>
            <p:ph idx="1"/>
          </p:nvPr>
        </p:nvSpPr>
        <p:spPr>
          <a:xfrm>
            <a:off x="838200" y="1605516"/>
            <a:ext cx="10515600" cy="5252484"/>
          </a:xfrm>
        </p:spPr>
        <p:txBody>
          <a:bodyPr/>
          <a:lstStyle/>
          <a:p>
            <a:pPr marL="0" indent="0">
              <a:buNone/>
            </a:pPr>
            <a:r>
              <a:rPr lang="en-US" dirty="0"/>
              <a:t>3. Append NULL Values for Unmatched Tuples</a:t>
            </a:r>
          </a:p>
          <a:p>
            <a:pPr marL="0" indent="0" algn="ctr">
              <a:buNone/>
            </a:pPr>
            <a:r>
              <a:rPr lang="pt-BR" b="1" dirty="0"/>
              <a:t>R3​={NULL,NULL,DeptI​D}×R2​</a:t>
            </a:r>
          </a:p>
          <a:p>
            <a:r>
              <a:rPr lang="en-US" b="1" dirty="0"/>
              <a:t>This assigns NULL to missing employee attributes.</a:t>
            </a:r>
          </a:p>
          <a:p>
            <a:r>
              <a:rPr lang="en-US" dirty="0"/>
              <a:t>Final Right Outer Join Result</a:t>
            </a:r>
            <a:endParaRPr lang="en-US" b="1" dirty="0"/>
          </a:p>
          <a:p>
            <a:pPr marL="0" indent="0" algn="ctr">
              <a:buNone/>
            </a:pPr>
            <a:r>
              <a:rPr lang="en-US" b="1" dirty="0"/>
              <a:t>E⟖D=R1​∪R3</a:t>
            </a:r>
          </a:p>
        </p:txBody>
      </p:sp>
      <p:graphicFrame>
        <p:nvGraphicFramePr>
          <p:cNvPr id="4" name="Table 3">
            <a:extLst>
              <a:ext uri="{FF2B5EF4-FFF2-40B4-BE49-F238E27FC236}">
                <a16:creationId xmlns:a16="http://schemas.microsoft.com/office/drawing/2014/main" id="{4670638F-DCB3-413B-E908-C8BABA752754}"/>
              </a:ext>
            </a:extLst>
          </p:cNvPr>
          <p:cNvGraphicFramePr>
            <a:graphicFrameLocks noGrp="1"/>
          </p:cNvGraphicFramePr>
          <p:nvPr>
            <p:extLst>
              <p:ext uri="{D42A27DB-BD31-4B8C-83A1-F6EECF244321}">
                <p14:modId xmlns:p14="http://schemas.microsoft.com/office/powerpoint/2010/main" val="1772145928"/>
              </p:ext>
            </p:extLst>
          </p:nvPr>
        </p:nvGraphicFramePr>
        <p:xfrm>
          <a:off x="2993694" y="4576212"/>
          <a:ext cx="7096604" cy="2281788"/>
        </p:xfrm>
        <a:graphic>
          <a:graphicData uri="http://schemas.openxmlformats.org/drawingml/2006/table">
            <a:tbl>
              <a:tblPr firstRow="1" firstCol="1" bandRow="1">
                <a:tableStyleId>{5C22544A-7EE6-4342-B048-85BDC9FD1C3A}</a:tableStyleId>
              </a:tblPr>
              <a:tblGrid>
                <a:gridCol w="1774151">
                  <a:extLst>
                    <a:ext uri="{9D8B030D-6E8A-4147-A177-3AD203B41FA5}">
                      <a16:colId xmlns:a16="http://schemas.microsoft.com/office/drawing/2014/main" val="1081571416"/>
                    </a:ext>
                  </a:extLst>
                </a:gridCol>
                <a:gridCol w="1774151">
                  <a:extLst>
                    <a:ext uri="{9D8B030D-6E8A-4147-A177-3AD203B41FA5}">
                      <a16:colId xmlns:a16="http://schemas.microsoft.com/office/drawing/2014/main" val="915047317"/>
                    </a:ext>
                  </a:extLst>
                </a:gridCol>
                <a:gridCol w="1774151">
                  <a:extLst>
                    <a:ext uri="{9D8B030D-6E8A-4147-A177-3AD203B41FA5}">
                      <a16:colId xmlns:a16="http://schemas.microsoft.com/office/drawing/2014/main" val="2860212624"/>
                    </a:ext>
                  </a:extLst>
                </a:gridCol>
                <a:gridCol w="1774151">
                  <a:extLst>
                    <a:ext uri="{9D8B030D-6E8A-4147-A177-3AD203B41FA5}">
                      <a16:colId xmlns:a16="http://schemas.microsoft.com/office/drawing/2014/main" val="3309694061"/>
                    </a:ext>
                  </a:extLst>
                </a:gridCol>
              </a:tblGrid>
              <a:tr h="570447">
                <a:tc>
                  <a:txBody>
                    <a:bodyPr/>
                    <a:lstStyle/>
                    <a:p>
                      <a:pPr marL="0" marR="0" algn="ctr">
                        <a:lnSpc>
                          <a:spcPct val="107000"/>
                        </a:lnSpc>
                        <a:spcAft>
                          <a:spcPts val="800"/>
                        </a:spcAft>
                      </a:pPr>
                      <a:r>
                        <a:rPr lang="en-US" sz="2400" kern="100">
                          <a:effectLst/>
                        </a:rPr>
                        <a:t>Emp_ID</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gn="ctr">
                        <a:lnSpc>
                          <a:spcPct val="107000"/>
                        </a:lnSpc>
                        <a:spcAft>
                          <a:spcPts val="800"/>
                        </a:spcAft>
                      </a:pPr>
                      <a:r>
                        <a:rPr lang="en-US" sz="2400" kern="100">
                          <a:effectLst/>
                        </a:rPr>
                        <a:t>Name</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gn="ctr">
                        <a:lnSpc>
                          <a:spcPct val="107000"/>
                        </a:lnSpc>
                        <a:spcAft>
                          <a:spcPts val="800"/>
                        </a:spcAft>
                      </a:pPr>
                      <a:r>
                        <a:rPr lang="en-US" sz="2400" kern="100">
                          <a:effectLst/>
                        </a:rPr>
                        <a:t>Dept_ID</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gn="ctr">
                        <a:lnSpc>
                          <a:spcPct val="107000"/>
                        </a:lnSpc>
                        <a:spcAft>
                          <a:spcPts val="800"/>
                        </a:spcAft>
                      </a:pPr>
                      <a:r>
                        <a:rPr lang="en-US" sz="2400" kern="100">
                          <a:effectLst/>
                        </a:rPr>
                        <a:t>Dept_Name</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708440360"/>
                  </a:ext>
                </a:extLst>
              </a:tr>
              <a:tr h="570447">
                <a:tc>
                  <a:txBody>
                    <a:bodyPr/>
                    <a:lstStyle/>
                    <a:p>
                      <a:pPr marL="0" marR="0" algn="ctr">
                        <a:lnSpc>
                          <a:spcPct val="107000"/>
                        </a:lnSpc>
                        <a:spcAft>
                          <a:spcPts val="800"/>
                        </a:spcAft>
                      </a:pPr>
                      <a:r>
                        <a:rPr lang="en-US" sz="2400" kern="100">
                          <a:effectLst/>
                        </a:rPr>
                        <a:t>101</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gn="ctr">
                        <a:lnSpc>
                          <a:spcPct val="107000"/>
                        </a:lnSpc>
                        <a:spcAft>
                          <a:spcPts val="800"/>
                        </a:spcAft>
                      </a:pPr>
                      <a:r>
                        <a:rPr lang="en-US" sz="2400" kern="100">
                          <a:effectLst/>
                        </a:rPr>
                        <a:t>Alice</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gn="ctr">
                        <a:lnSpc>
                          <a:spcPct val="107000"/>
                        </a:lnSpc>
                        <a:spcAft>
                          <a:spcPts val="800"/>
                        </a:spcAft>
                      </a:pPr>
                      <a:r>
                        <a:rPr lang="en-US" sz="2400" kern="100">
                          <a:effectLst/>
                        </a:rPr>
                        <a:t>1</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gn="ctr">
                        <a:lnSpc>
                          <a:spcPct val="107000"/>
                        </a:lnSpc>
                        <a:spcAft>
                          <a:spcPts val="800"/>
                        </a:spcAft>
                      </a:pPr>
                      <a:r>
                        <a:rPr lang="en-US" sz="2400" kern="100">
                          <a:effectLst/>
                        </a:rPr>
                        <a:t>HR</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522734627"/>
                  </a:ext>
                </a:extLst>
              </a:tr>
              <a:tr h="570447">
                <a:tc>
                  <a:txBody>
                    <a:bodyPr/>
                    <a:lstStyle/>
                    <a:p>
                      <a:pPr marL="0" marR="0" algn="ctr">
                        <a:lnSpc>
                          <a:spcPct val="107000"/>
                        </a:lnSpc>
                        <a:spcAft>
                          <a:spcPts val="800"/>
                        </a:spcAft>
                      </a:pPr>
                      <a:r>
                        <a:rPr lang="en-US" sz="2400" kern="100">
                          <a:effectLst/>
                        </a:rPr>
                        <a:t>102</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gn="ctr">
                        <a:lnSpc>
                          <a:spcPct val="107000"/>
                        </a:lnSpc>
                        <a:spcAft>
                          <a:spcPts val="800"/>
                        </a:spcAft>
                      </a:pPr>
                      <a:r>
                        <a:rPr lang="en-US" sz="2400" kern="100">
                          <a:effectLst/>
                        </a:rPr>
                        <a:t>Bob</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gn="ctr">
                        <a:lnSpc>
                          <a:spcPct val="107000"/>
                        </a:lnSpc>
                        <a:spcAft>
                          <a:spcPts val="800"/>
                        </a:spcAft>
                      </a:pPr>
                      <a:r>
                        <a:rPr lang="en-US" sz="2400" kern="100">
                          <a:effectLst/>
                        </a:rPr>
                        <a:t>2</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gn="ctr">
                        <a:lnSpc>
                          <a:spcPct val="107000"/>
                        </a:lnSpc>
                        <a:spcAft>
                          <a:spcPts val="800"/>
                        </a:spcAft>
                      </a:pPr>
                      <a:r>
                        <a:rPr lang="en-US" sz="2400" kern="100">
                          <a:effectLst/>
                        </a:rPr>
                        <a:t>IT</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348200957"/>
                  </a:ext>
                </a:extLst>
              </a:tr>
              <a:tr h="570447">
                <a:tc>
                  <a:txBody>
                    <a:bodyPr/>
                    <a:lstStyle/>
                    <a:p>
                      <a:pPr marL="0" marR="0" algn="ctr">
                        <a:lnSpc>
                          <a:spcPct val="107000"/>
                        </a:lnSpc>
                        <a:spcAft>
                          <a:spcPts val="800"/>
                        </a:spcAft>
                      </a:pPr>
                      <a:r>
                        <a:rPr lang="en-US" sz="2400" kern="100">
                          <a:effectLst/>
                        </a:rPr>
                        <a:t>NULL</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gn="ctr">
                        <a:lnSpc>
                          <a:spcPct val="107000"/>
                        </a:lnSpc>
                        <a:spcAft>
                          <a:spcPts val="800"/>
                        </a:spcAft>
                      </a:pPr>
                      <a:r>
                        <a:rPr lang="en-US" sz="2400" kern="100">
                          <a:effectLst/>
                        </a:rPr>
                        <a:t>NULL</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gn="ctr">
                        <a:lnSpc>
                          <a:spcPct val="107000"/>
                        </a:lnSpc>
                        <a:spcAft>
                          <a:spcPts val="800"/>
                        </a:spcAft>
                      </a:pPr>
                      <a:r>
                        <a:rPr lang="en-US" sz="2400" kern="100">
                          <a:effectLst/>
                        </a:rPr>
                        <a:t>5</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gn="ctr">
                        <a:lnSpc>
                          <a:spcPct val="107000"/>
                        </a:lnSpc>
                        <a:spcAft>
                          <a:spcPts val="800"/>
                        </a:spcAft>
                      </a:pPr>
                      <a:r>
                        <a:rPr lang="en-US" sz="2400" kern="100" dirty="0">
                          <a:effectLst/>
                        </a:rPr>
                        <a:t>Finance</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678851891"/>
                  </a:ext>
                </a:extLst>
              </a:tr>
            </a:tbl>
          </a:graphicData>
        </a:graphic>
      </p:graphicFrame>
    </p:spTree>
    <p:extLst>
      <p:ext uri="{BB962C8B-B14F-4D97-AF65-F5344CB8AC3E}">
        <p14:creationId xmlns:p14="http://schemas.microsoft.com/office/powerpoint/2010/main" val="245520701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359DE9-8235-450C-B797-5FF38B3F011B}"/>
              </a:ext>
            </a:extLst>
          </p:cNvPr>
          <p:cNvSpPr>
            <a:spLocks noGrp="1"/>
          </p:cNvSpPr>
          <p:nvPr>
            <p:ph type="title"/>
          </p:nvPr>
        </p:nvSpPr>
        <p:spPr/>
        <p:txBody>
          <a:bodyPr/>
          <a:lstStyle/>
          <a:p>
            <a:r>
              <a:rPr lang="en-US" b="1" i="0" dirty="0">
                <a:effectLst/>
                <a:latin typeface="__Source_Sans_Pro_2fe30b"/>
              </a:rPr>
              <a:t>Full Outer Join</a:t>
            </a:r>
            <a:br>
              <a:rPr lang="en-US" b="1" i="0" dirty="0">
                <a:effectLst/>
                <a:latin typeface="__Source_Sans_Pro_2fe30b"/>
              </a:rPr>
            </a:br>
            <a:endParaRPr lang="en-US" dirty="0"/>
          </a:p>
        </p:txBody>
      </p:sp>
      <p:sp>
        <p:nvSpPr>
          <p:cNvPr id="3" name="Content Placeholder 2">
            <a:extLst>
              <a:ext uri="{FF2B5EF4-FFF2-40B4-BE49-F238E27FC236}">
                <a16:creationId xmlns:a16="http://schemas.microsoft.com/office/drawing/2014/main" id="{50CF58C1-DB81-168F-74BF-DE30B2DAF336}"/>
              </a:ext>
            </a:extLst>
          </p:cNvPr>
          <p:cNvSpPr>
            <a:spLocks noGrp="1"/>
          </p:cNvSpPr>
          <p:nvPr>
            <p:ph idx="1"/>
          </p:nvPr>
        </p:nvSpPr>
        <p:spPr>
          <a:xfrm>
            <a:off x="838200" y="1825624"/>
            <a:ext cx="10515600" cy="5032375"/>
          </a:xfrm>
        </p:spPr>
        <p:txBody>
          <a:bodyPr/>
          <a:lstStyle/>
          <a:p>
            <a:pPr algn="just"/>
            <a:r>
              <a:rPr lang="en-US" sz="3200" dirty="0"/>
              <a:t>A </a:t>
            </a:r>
            <a:r>
              <a:rPr lang="en-US" sz="3200" b="1" dirty="0"/>
              <a:t>Full Outer Join (⟗)</a:t>
            </a:r>
            <a:r>
              <a:rPr lang="en-US" sz="3200" dirty="0"/>
              <a:t> in relational algebra retrieves all tuples from both relations.</a:t>
            </a:r>
          </a:p>
          <a:p>
            <a:pPr algn="just"/>
            <a:r>
              <a:rPr lang="en-US" sz="3200" dirty="0"/>
              <a:t>If there is a match between tuples, they are combined.</a:t>
            </a:r>
          </a:p>
          <a:p>
            <a:pPr algn="just"/>
            <a:r>
              <a:rPr lang="en-US" sz="3200" dirty="0"/>
              <a:t>If no match is found, NULL values are assigned to the missing attributes from the other relation.</a:t>
            </a:r>
            <a:endParaRPr lang="en-US" sz="3200" b="0" i="0" dirty="0">
              <a:effectLst/>
              <a:latin typeface="Calibri" panose="020F050202020403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1803812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2767E7-FB5C-BE6C-F7CE-8880070BB751}"/>
              </a:ext>
            </a:extLst>
          </p:cNvPr>
          <p:cNvSpPr>
            <a:spLocks noGrp="1"/>
          </p:cNvSpPr>
          <p:nvPr>
            <p:ph type="title"/>
          </p:nvPr>
        </p:nvSpPr>
        <p:spPr/>
        <p:txBody>
          <a:bodyPr/>
          <a:lstStyle/>
          <a:p>
            <a:r>
              <a:rPr lang="en-US" dirty="0"/>
              <a:t>Cont..</a:t>
            </a:r>
          </a:p>
        </p:txBody>
      </p:sp>
      <p:sp>
        <p:nvSpPr>
          <p:cNvPr id="3" name="Content Placeholder 2">
            <a:extLst>
              <a:ext uri="{FF2B5EF4-FFF2-40B4-BE49-F238E27FC236}">
                <a16:creationId xmlns:a16="http://schemas.microsoft.com/office/drawing/2014/main" id="{62DDC0BE-474A-88CC-3D9A-AA9B3E42751A}"/>
              </a:ext>
            </a:extLst>
          </p:cNvPr>
          <p:cNvSpPr>
            <a:spLocks noGrp="1"/>
          </p:cNvSpPr>
          <p:nvPr>
            <p:ph idx="1"/>
          </p:nvPr>
        </p:nvSpPr>
        <p:spPr>
          <a:xfrm>
            <a:off x="838200" y="1825624"/>
            <a:ext cx="10515600" cy="5032375"/>
          </a:xfrm>
        </p:spPr>
        <p:txBody>
          <a:bodyPr/>
          <a:lstStyle/>
          <a:p>
            <a:pPr marL="0" indent="0">
              <a:buNone/>
            </a:pPr>
            <a:r>
              <a:rPr lang="en-US" dirty="0"/>
              <a:t>Perform Inner Join</a:t>
            </a:r>
          </a:p>
          <a:p>
            <a:pPr marL="0" indent="0">
              <a:buNone/>
            </a:pPr>
            <a:r>
              <a:rPr lang="en-US" sz="2800" b="1" dirty="0">
                <a:effectLst/>
                <a:latin typeface="Calibri" panose="020F0502020204030204" pitchFamily="34" charset="0"/>
                <a:ea typeface="Calibri" panose="020F0502020204030204" pitchFamily="34" charset="0"/>
                <a:cs typeface="Times New Roman" panose="02020603050405020304" pitchFamily="18" charset="0"/>
              </a:rPr>
              <a:t>                                                 </a:t>
            </a:r>
            <a:r>
              <a:rPr lang="en-US" b="1" dirty="0"/>
              <a:t>R1​=E⨝D</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a:p>
            <a:r>
              <a:rPr lang="en-US" b="1" dirty="0"/>
              <a:t>This returns only the matching tuples.</a:t>
            </a:r>
          </a:p>
          <a:p>
            <a:endParaRPr lang="en-US" sz="2000" b="1" dirty="0"/>
          </a:p>
          <a:p>
            <a:pPr marL="0" indent="0">
              <a:buNone/>
            </a:pPr>
            <a:r>
              <a:rPr lang="en-US" sz="2800" dirty="0">
                <a:effectLst/>
                <a:latin typeface="Calibri" panose="020F0502020204030204" pitchFamily="34" charset="0"/>
                <a:ea typeface="Calibri" panose="020F0502020204030204" pitchFamily="34" charset="0"/>
                <a:cs typeface="Times New Roman" panose="02020603050405020304" pitchFamily="18" charset="0"/>
              </a:rPr>
              <a:t>2. Find Unmatched Tuples from the Left Table (Employee)</a:t>
            </a:r>
          </a:p>
          <a:p>
            <a:pPr marL="0" indent="0">
              <a:buNone/>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en-US" sz="1600" dirty="0">
                <a:effectLst/>
                <a:latin typeface="Calibri" panose="020F0502020204030204" pitchFamily="34" charset="0"/>
                <a:ea typeface="Calibri" panose="020F0502020204030204" pitchFamily="34" charset="0"/>
                <a:cs typeface="Times New Roman" panose="02020603050405020304" pitchFamily="18" charset="0"/>
              </a:rPr>
              <a:t>       </a:t>
            </a:r>
            <a:r>
              <a:rPr lang="pt-BR" dirty="0"/>
              <a:t>R2​=E−πEmpI​D​(E⨝D)</a:t>
            </a:r>
          </a:p>
          <a:p>
            <a:pPr marL="0" indent="0" algn="ctr">
              <a:buNone/>
            </a:pPr>
            <a:endParaRPr lang="en-US" sz="2800" b="1" dirty="0">
              <a:latin typeface="Calibri" panose="020F0502020204030204" pitchFamily="34" charset="0"/>
              <a:cs typeface="Times New Roman" panose="02020603050405020304" pitchFamily="18" charset="0"/>
            </a:endParaRPr>
          </a:p>
          <a:p>
            <a:r>
              <a:rPr lang="en-US" b="1" dirty="0"/>
              <a:t>This extracts employees that have no matching departments.</a:t>
            </a:r>
          </a:p>
          <a:p>
            <a:endParaRPr lang="en-US" dirty="0"/>
          </a:p>
        </p:txBody>
      </p:sp>
    </p:spTree>
    <p:extLst>
      <p:ext uri="{BB962C8B-B14F-4D97-AF65-F5344CB8AC3E}">
        <p14:creationId xmlns:p14="http://schemas.microsoft.com/office/powerpoint/2010/main" val="25532835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37F84-32CF-DCA4-0417-50C5D7ABFA25}"/>
              </a:ext>
            </a:extLst>
          </p:cNvPr>
          <p:cNvSpPr>
            <a:spLocks noGrp="1"/>
          </p:cNvSpPr>
          <p:nvPr>
            <p:ph type="title"/>
          </p:nvPr>
        </p:nvSpPr>
        <p:spPr/>
        <p:txBody>
          <a:bodyPr/>
          <a:lstStyle/>
          <a:p>
            <a:r>
              <a:rPr lang="en-US" dirty="0"/>
              <a:t>Example</a:t>
            </a:r>
          </a:p>
        </p:txBody>
      </p:sp>
      <p:graphicFrame>
        <p:nvGraphicFramePr>
          <p:cNvPr id="4" name="Content Placeholder 3">
            <a:extLst>
              <a:ext uri="{FF2B5EF4-FFF2-40B4-BE49-F238E27FC236}">
                <a16:creationId xmlns:a16="http://schemas.microsoft.com/office/drawing/2014/main" id="{B76AB297-C9EB-156F-34D4-BC4883172411}"/>
              </a:ext>
            </a:extLst>
          </p:cNvPr>
          <p:cNvGraphicFramePr>
            <a:graphicFrameLocks noGrp="1"/>
          </p:cNvGraphicFramePr>
          <p:nvPr>
            <p:ph idx="1"/>
            <p:extLst>
              <p:ext uri="{D42A27DB-BD31-4B8C-83A1-F6EECF244321}">
                <p14:modId xmlns:p14="http://schemas.microsoft.com/office/powerpoint/2010/main" val="397803899"/>
              </p:ext>
            </p:extLst>
          </p:nvPr>
        </p:nvGraphicFramePr>
        <p:xfrm>
          <a:off x="493485" y="2205910"/>
          <a:ext cx="3606801" cy="2560320"/>
        </p:xfrm>
        <a:graphic>
          <a:graphicData uri="http://schemas.openxmlformats.org/drawingml/2006/table">
            <a:tbl>
              <a:tblPr/>
              <a:tblGrid>
                <a:gridCol w="1202267">
                  <a:extLst>
                    <a:ext uri="{9D8B030D-6E8A-4147-A177-3AD203B41FA5}">
                      <a16:colId xmlns:a16="http://schemas.microsoft.com/office/drawing/2014/main" val="2248031184"/>
                    </a:ext>
                  </a:extLst>
                </a:gridCol>
                <a:gridCol w="1202267">
                  <a:extLst>
                    <a:ext uri="{9D8B030D-6E8A-4147-A177-3AD203B41FA5}">
                      <a16:colId xmlns:a16="http://schemas.microsoft.com/office/drawing/2014/main" val="3846644925"/>
                    </a:ext>
                  </a:extLst>
                </a:gridCol>
                <a:gridCol w="1202267">
                  <a:extLst>
                    <a:ext uri="{9D8B030D-6E8A-4147-A177-3AD203B41FA5}">
                      <a16:colId xmlns:a16="http://schemas.microsoft.com/office/drawing/2014/main" val="2692109456"/>
                    </a:ext>
                  </a:extLst>
                </a:gridCol>
              </a:tblGrid>
              <a:tr h="0">
                <a:tc>
                  <a:txBody>
                    <a:bodyPr/>
                    <a:lstStyle/>
                    <a:p>
                      <a:pPr algn="ctr"/>
                      <a:r>
                        <a:rPr lang="en-US" b="1" dirty="0">
                          <a:solidFill>
                            <a:schemeClr val="tx1"/>
                          </a:solidFill>
                          <a:effectLst/>
                        </a:rPr>
                        <a:t>ROLL</a:t>
                      </a:r>
                    </a:p>
                  </a:txBody>
                  <a:tcPr anchor="ctr">
                    <a:lnL>
                      <a:noFill/>
                    </a:lnL>
                    <a:lnR>
                      <a:noFill/>
                    </a:lnR>
                    <a:lnT>
                      <a:noFill/>
                    </a:lnT>
                    <a:lnB>
                      <a:noFill/>
                    </a:lnB>
                    <a:noFill/>
                  </a:tcPr>
                </a:tc>
                <a:tc>
                  <a:txBody>
                    <a:bodyPr/>
                    <a:lstStyle/>
                    <a:p>
                      <a:pPr algn="ctr"/>
                      <a:r>
                        <a:rPr lang="en-US" b="1" dirty="0">
                          <a:solidFill>
                            <a:schemeClr val="tx1"/>
                          </a:solidFill>
                          <a:effectLst/>
                        </a:rPr>
                        <a:t>NAME</a:t>
                      </a:r>
                    </a:p>
                  </a:txBody>
                  <a:tcPr anchor="ctr">
                    <a:lnL>
                      <a:noFill/>
                    </a:lnL>
                    <a:lnR>
                      <a:noFill/>
                    </a:lnR>
                    <a:lnT>
                      <a:noFill/>
                    </a:lnT>
                    <a:lnB>
                      <a:noFill/>
                    </a:lnB>
                    <a:noFill/>
                  </a:tcPr>
                </a:tc>
                <a:tc>
                  <a:txBody>
                    <a:bodyPr/>
                    <a:lstStyle/>
                    <a:p>
                      <a:pPr algn="ctr"/>
                      <a:r>
                        <a:rPr lang="en-US" b="1" dirty="0">
                          <a:solidFill>
                            <a:schemeClr val="tx1"/>
                          </a:solidFill>
                          <a:effectLst/>
                        </a:rPr>
                        <a:t>AGE</a:t>
                      </a:r>
                    </a:p>
                  </a:txBody>
                  <a:tcPr anchor="ctr">
                    <a:lnL>
                      <a:noFill/>
                    </a:lnL>
                    <a:lnR>
                      <a:noFill/>
                    </a:lnR>
                    <a:lnT>
                      <a:noFill/>
                    </a:lnT>
                    <a:lnB>
                      <a:noFill/>
                    </a:lnB>
                    <a:noFill/>
                  </a:tcPr>
                </a:tc>
                <a:extLst>
                  <a:ext uri="{0D108BD9-81ED-4DB2-BD59-A6C34878D82A}">
                    <a16:rowId xmlns:a16="http://schemas.microsoft.com/office/drawing/2014/main" val="3464987760"/>
                  </a:ext>
                </a:extLst>
              </a:tr>
              <a:tr h="0">
                <a:tc>
                  <a:txBody>
                    <a:bodyPr/>
                    <a:lstStyle/>
                    <a:p>
                      <a:pPr algn="ctr"/>
                      <a:r>
                        <a:rPr lang="en-US">
                          <a:effectLst/>
                        </a:rPr>
                        <a:t>1</a:t>
                      </a:r>
                    </a:p>
                  </a:txBody>
                  <a:tcPr anchor="ctr">
                    <a:lnL>
                      <a:noFill/>
                    </a:lnL>
                    <a:lnR>
                      <a:noFill/>
                    </a:lnR>
                    <a:lnT>
                      <a:noFill/>
                    </a:lnT>
                    <a:lnB>
                      <a:noFill/>
                    </a:lnB>
                    <a:noFill/>
                  </a:tcPr>
                </a:tc>
                <a:tc>
                  <a:txBody>
                    <a:bodyPr/>
                    <a:lstStyle/>
                    <a:p>
                      <a:pPr algn="ctr"/>
                      <a:r>
                        <a:rPr lang="en-US">
                          <a:effectLst/>
                        </a:rPr>
                        <a:t>Aman</a:t>
                      </a:r>
                    </a:p>
                  </a:txBody>
                  <a:tcPr anchor="ctr">
                    <a:lnL>
                      <a:noFill/>
                    </a:lnL>
                    <a:lnR>
                      <a:noFill/>
                    </a:lnR>
                    <a:lnT>
                      <a:noFill/>
                    </a:lnT>
                    <a:lnB>
                      <a:noFill/>
                    </a:lnB>
                    <a:noFill/>
                  </a:tcPr>
                </a:tc>
                <a:tc>
                  <a:txBody>
                    <a:bodyPr/>
                    <a:lstStyle/>
                    <a:p>
                      <a:pPr algn="ctr"/>
                      <a:r>
                        <a:rPr lang="en-US">
                          <a:effectLst/>
                        </a:rPr>
                        <a:t>20</a:t>
                      </a:r>
                    </a:p>
                  </a:txBody>
                  <a:tcPr anchor="ctr">
                    <a:lnL>
                      <a:noFill/>
                    </a:lnL>
                    <a:lnR>
                      <a:noFill/>
                    </a:lnR>
                    <a:lnT>
                      <a:noFill/>
                    </a:lnT>
                    <a:lnB>
                      <a:noFill/>
                    </a:lnB>
                    <a:noFill/>
                  </a:tcPr>
                </a:tc>
                <a:extLst>
                  <a:ext uri="{0D108BD9-81ED-4DB2-BD59-A6C34878D82A}">
                    <a16:rowId xmlns:a16="http://schemas.microsoft.com/office/drawing/2014/main" val="2019135650"/>
                  </a:ext>
                </a:extLst>
              </a:tr>
              <a:tr h="0">
                <a:tc>
                  <a:txBody>
                    <a:bodyPr/>
                    <a:lstStyle/>
                    <a:p>
                      <a:pPr algn="ctr"/>
                      <a:r>
                        <a:rPr lang="en-US">
                          <a:effectLst/>
                        </a:rPr>
                        <a:t>2</a:t>
                      </a:r>
                    </a:p>
                  </a:txBody>
                  <a:tcPr anchor="ctr">
                    <a:lnL>
                      <a:noFill/>
                    </a:lnL>
                    <a:lnR>
                      <a:noFill/>
                    </a:lnR>
                    <a:lnT>
                      <a:noFill/>
                    </a:lnT>
                    <a:lnB>
                      <a:noFill/>
                    </a:lnB>
                    <a:noFill/>
                  </a:tcPr>
                </a:tc>
                <a:tc>
                  <a:txBody>
                    <a:bodyPr/>
                    <a:lstStyle/>
                    <a:p>
                      <a:pPr algn="ctr"/>
                      <a:r>
                        <a:rPr lang="en-US" dirty="0">
                          <a:effectLst/>
                        </a:rPr>
                        <a:t>Atul</a:t>
                      </a:r>
                    </a:p>
                  </a:txBody>
                  <a:tcPr anchor="ctr">
                    <a:lnL>
                      <a:noFill/>
                    </a:lnL>
                    <a:lnR>
                      <a:noFill/>
                    </a:lnR>
                    <a:lnT>
                      <a:noFill/>
                    </a:lnT>
                    <a:lnB>
                      <a:noFill/>
                    </a:lnB>
                    <a:noFill/>
                  </a:tcPr>
                </a:tc>
                <a:tc>
                  <a:txBody>
                    <a:bodyPr/>
                    <a:lstStyle/>
                    <a:p>
                      <a:pPr algn="ctr"/>
                      <a:r>
                        <a:rPr lang="en-US">
                          <a:effectLst/>
                        </a:rPr>
                        <a:t>18</a:t>
                      </a:r>
                    </a:p>
                  </a:txBody>
                  <a:tcPr anchor="ctr">
                    <a:lnL>
                      <a:noFill/>
                    </a:lnL>
                    <a:lnR>
                      <a:noFill/>
                    </a:lnR>
                    <a:lnT>
                      <a:noFill/>
                    </a:lnT>
                    <a:lnB>
                      <a:noFill/>
                    </a:lnB>
                    <a:noFill/>
                  </a:tcPr>
                </a:tc>
                <a:extLst>
                  <a:ext uri="{0D108BD9-81ED-4DB2-BD59-A6C34878D82A}">
                    <a16:rowId xmlns:a16="http://schemas.microsoft.com/office/drawing/2014/main" val="2211528175"/>
                  </a:ext>
                </a:extLst>
              </a:tr>
              <a:tr h="0">
                <a:tc>
                  <a:txBody>
                    <a:bodyPr/>
                    <a:lstStyle/>
                    <a:p>
                      <a:pPr algn="ctr"/>
                      <a:r>
                        <a:rPr lang="en-US">
                          <a:effectLst/>
                        </a:rPr>
                        <a:t>3</a:t>
                      </a:r>
                    </a:p>
                  </a:txBody>
                  <a:tcPr anchor="ctr">
                    <a:lnL>
                      <a:noFill/>
                    </a:lnL>
                    <a:lnR>
                      <a:noFill/>
                    </a:lnR>
                    <a:lnT>
                      <a:noFill/>
                    </a:lnT>
                    <a:lnB>
                      <a:noFill/>
                    </a:lnB>
                    <a:noFill/>
                  </a:tcPr>
                </a:tc>
                <a:tc>
                  <a:txBody>
                    <a:bodyPr/>
                    <a:lstStyle/>
                    <a:p>
                      <a:pPr algn="ctr"/>
                      <a:r>
                        <a:rPr lang="en-US" dirty="0">
                          <a:effectLst/>
                        </a:rPr>
                        <a:t>Baljeet</a:t>
                      </a:r>
                    </a:p>
                  </a:txBody>
                  <a:tcPr anchor="ctr">
                    <a:lnL>
                      <a:noFill/>
                    </a:lnL>
                    <a:lnR>
                      <a:noFill/>
                    </a:lnR>
                    <a:lnT>
                      <a:noFill/>
                    </a:lnT>
                    <a:lnB>
                      <a:noFill/>
                    </a:lnB>
                    <a:noFill/>
                  </a:tcPr>
                </a:tc>
                <a:tc>
                  <a:txBody>
                    <a:bodyPr/>
                    <a:lstStyle/>
                    <a:p>
                      <a:pPr algn="ctr"/>
                      <a:r>
                        <a:rPr lang="en-US">
                          <a:effectLst/>
                        </a:rPr>
                        <a:t>19</a:t>
                      </a:r>
                    </a:p>
                  </a:txBody>
                  <a:tcPr anchor="ctr">
                    <a:lnL>
                      <a:noFill/>
                    </a:lnL>
                    <a:lnR>
                      <a:noFill/>
                    </a:lnR>
                    <a:lnT>
                      <a:noFill/>
                    </a:lnT>
                    <a:lnB>
                      <a:noFill/>
                    </a:lnB>
                    <a:noFill/>
                  </a:tcPr>
                </a:tc>
                <a:extLst>
                  <a:ext uri="{0D108BD9-81ED-4DB2-BD59-A6C34878D82A}">
                    <a16:rowId xmlns:a16="http://schemas.microsoft.com/office/drawing/2014/main" val="4132128403"/>
                  </a:ext>
                </a:extLst>
              </a:tr>
              <a:tr h="0">
                <a:tc>
                  <a:txBody>
                    <a:bodyPr/>
                    <a:lstStyle/>
                    <a:p>
                      <a:pPr algn="ctr"/>
                      <a:r>
                        <a:rPr lang="en-US">
                          <a:effectLst/>
                        </a:rPr>
                        <a:t>4</a:t>
                      </a:r>
                    </a:p>
                  </a:txBody>
                  <a:tcPr anchor="ctr">
                    <a:lnL>
                      <a:noFill/>
                    </a:lnL>
                    <a:lnR>
                      <a:noFill/>
                    </a:lnR>
                    <a:lnT>
                      <a:noFill/>
                    </a:lnT>
                    <a:lnB>
                      <a:noFill/>
                    </a:lnB>
                    <a:noFill/>
                  </a:tcPr>
                </a:tc>
                <a:tc>
                  <a:txBody>
                    <a:bodyPr/>
                    <a:lstStyle/>
                    <a:p>
                      <a:pPr algn="ctr"/>
                      <a:r>
                        <a:rPr lang="en-US" dirty="0">
                          <a:effectLst/>
                        </a:rPr>
                        <a:t>Harsh</a:t>
                      </a:r>
                    </a:p>
                  </a:txBody>
                  <a:tcPr anchor="ctr">
                    <a:lnL>
                      <a:noFill/>
                    </a:lnL>
                    <a:lnR>
                      <a:noFill/>
                    </a:lnR>
                    <a:lnT>
                      <a:noFill/>
                    </a:lnT>
                    <a:lnB>
                      <a:noFill/>
                    </a:lnB>
                    <a:noFill/>
                  </a:tcPr>
                </a:tc>
                <a:tc>
                  <a:txBody>
                    <a:bodyPr/>
                    <a:lstStyle/>
                    <a:p>
                      <a:pPr algn="ctr"/>
                      <a:r>
                        <a:rPr lang="en-US">
                          <a:effectLst/>
                        </a:rPr>
                        <a:t>20</a:t>
                      </a:r>
                    </a:p>
                  </a:txBody>
                  <a:tcPr anchor="ctr">
                    <a:lnL>
                      <a:noFill/>
                    </a:lnL>
                    <a:lnR>
                      <a:noFill/>
                    </a:lnR>
                    <a:lnT>
                      <a:noFill/>
                    </a:lnT>
                    <a:lnB>
                      <a:noFill/>
                    </a:lnB>
                    <a:noFill/>
                  </a:tcPr>
                </a:tc>
                <a:extLst>
                  <a:ext uri="{0D108BD9-81ED-4DB2-BD59-A6C34878D82A}">
                    <a16:rowId xmlns:a16="http://schemas.microsoft.com/office/drawing/2014/main" val="1230729975"/>
                  </a:ext>
                </a:extLst>
              </a:tr>
              <a:tr h="0">
                <a:tc>
                  <a:txBody>
                    <a:bodyPr/>
                    <a:lstStyle/>
                    <a:p>
                      <a:pPr algn="ctr"/>
                      <a:r>
                        <a:rPr lang="en-US">
                          <a:effectLst/>
                        </a:rPr>
                        <a:t>5</a:t>
                      </a:r>
                    </a:p>
                  </a:txBody>
                  <a:tcPr anchor="ctr">
                    <a:lnL>
                      <a:noFill/>
                    </a:lnL>
                    <a:lnR>
                      <a:noFill/>
                    </a:lnR>
                    <a:lnT>
                      <a:noFill/>
                    </a:lnT>
                    <a:lnB>
                      <a:noFill/>
                    </a:lnB>
                    <a:noFill/>
                  </a:tcPr>
                </a:tc>
                <a:tc>
                  <a:txBody>
                    <a:bodyPr/>
                    <a:lstStyle/>
                    <a:p>
                      <a:pPr algn="ctr"/>
                      <a:r>
                        <a:rPr lang="en-US">
                          <a:effectLst/>
                        </a:rPr>
                        <a:t>Prateek</a:t>
                      </a:r>
                    </a:p>
                  </a:txBody>
                  <a:tcPr anchor="ctr">
                    <a:lnL>
                      <a:noFill/>
                    </a:lnL>
                    <a:lnR>
                      <a:noFill/>
                    </a:lnR>
                    <a:lnT>
                      <a:noFill/>
                    </a:lnT>
                    <a:lnB>
                      <a:noFill/>
                    </a:lnB>
                    <a:noFill/>
                  </a:tcPr>
                </a:tc>
                <a:tc>
                  <a:txBody>
                    <a:bodyPr/>
                    <a:lstStyle/>
                    <a:p>
                      <a:pPr algn="ctr"/>
                      <a:r>
                        <a:rPr lang="en-US" dirty="0">
                          <a:effectLst/>
                        </a:rPr>
                        <a:t>21</a:t>
                      </a:r>
                    </a:p>
                  </a:txBody>
                  <a:tcPr anchor="ctr">
                    <a:lnL>
                      <a:noFill/>
                    </a:lnL>
                    <a:lnR>
                      <a:noFill/>
                    </a:lnR>
                    <a:lnT>
                      <a:noFill/>
                    </a:lnT>
                    <a:lnB>
                      <a:noFill/>
                    </a:lnB>
                    <a:noFill/>
                  </a:tcPr>
                </a:tc>
                <a:extLst>
                  <a:ext uri="{0D108BD9-81ED-4DB2-BD59-A6C34878D82A}">
                    <a16:rowId xmlns:a16="http://schemas.microsoft.com/office/drawing/2014/main" val="3739970227"/>
                  </a:ext>
                </a:extLst>
              </a:tr>
              <a:tr h="0">
                <a:tc>
                  <a:txBody>
                    <a:bodyPr/>
                    <a:lstStyle/>
                    <a:p>
                      <a:pPr algn="ctr"/>
                      <a:r>
                        <a:rPr lang="en-US">
                          <a:effectLst/>
                        </a:rPr>
                        <a:t>6</a:t>
                      </a:r>
                    </a:p>
                  </a:txBody>
                  <a:tcPr anchor="ctr">
                    <a:lnL>
                      <a:noFill/>
                    </a:lnL>
                    <a:lnR>
                      <a:noFill/>
                    </a:lnR>
                    <a:lnT>
                      <a:noFill/>
                    </a:lnT>
                    <a:lnB>
                      <a:noFill/>
                    </a:lnB>
                    <a:noFill/>
                  </a:tcPr>
                </a:tc>
                <a:tc>
                  <a:txBody>
                    <a:bodyPr/>
                    <a:lstStyle/>
                    <a:p>
                      <a:pPr algn="ctr"/>
                      <a:r>
                        <a:rPr lang="en-US">
                          <a:effectLst/>
                        </a:rPr>
                        <a:t>Prateek</a:t>
                      </a:r>
                    </a:p>
                  </a:txBody>
                  <a:tcPr anchor="ctr">
                    <a:lnL>
                      <a:noFill/>
                    </a:lnL>
                    <a:lnR>
                      <a:noFill/>
                    </a:lnR>
                    <a:lnT>
                      <a:noFill/>
                    </a:lnT>
                    <a:lnB>
                      <a:noFill/>
                    </a:lnB>
                    <a:noFill/>
                  </a:tcPr>
                </a:tc>
                <a:tc>
                  <a:txBody>
                    <a:bodyPr/>
                    <a:lstStyle/>
                    <a:p>
                      <a:pPr algn="ctr"/>
                      <a:r>
                        <a:rPr lang="en-US" dirty="0">
                          <a:effectLst/>
                        </a:rPr>
                        <a:t>23</a:t>
                      </a:r>
                    </a:p>
                  </a:txBody>
                  <a:tcPr anchor="ctr">
                    <a:lnL>
                      <a:noFill/>
                    </a:lnL>
                    <a:lnR>
                      <a:noFill/>
                    </a:lnR>
                    <a:lnT>
                      <a:noFill/>
                    </a:lnT>
                    <a:lnB>
                      <a:noFill/>
                    </a:lnB>
                    <a:noFill/>
                  </a:tcPr>
                </a:tc>
                <a:extLst>
                  <a:ext uri="{0D108BD9-81ED-4DB2-BD59-A6C34878D82A}">
                    <a16:rowId xmlns:a16="http://schemas.microsoft.com/office/drawing/2014/main" val="3971497399"/>
                  </a:ext>
                </a:extLst>
              </a:tr>
            </a:tbl>
          </a:graphicData>
        </a:graphic>
      </p:graphicFrame>
      <p:sp>
        <p:nvSpPr>
          <p:cNvPr id="5" name="Rectangle 1">
            <a:extLst>
              <a:ext uri="{FF2B5EF4-FFF2-40B4-BE49-F238E27FC236}">
                <a16:creationId xmlns:a16="http://schemas.microsoft.com/office/drawing/2014/main" id="{972BBA53-0E7A-353C-E964-64E7A6929196}"/>
              </a:ext>
            </a:extLst>
          </p:cNvPr>
          <p:cNvSpPr>
            <a:spLocks noChangeArrowheads="1"/>
          </p:cNvSpPr>
          <p:nvPr/>
        </p:nvSpPr>
        <p:spPr bwMode="auto">
          <a:xfrm>
            <a:off x="838200" y="1559579"/>
            <a:ext cx="2917371" cy="646331"/>
          </a:xfrm>
          <a:prstGeom prst="rect">
            <a:avLst/>
          </a:prstGeom>
          <a:solidFill>
            <a:srgbClr val="FAFBF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61738E"/>
                </a:solidFill>
                <a:effectLst/>
                <a:latin typeface="__Source_Sans_Pro_2fe30b"/>
              </a:rPr>
              <a:t>STUDENT</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6" name="Table 5">
            <a:extLst>
              <a:ext uri="{FF2B5EF4-FFF2-40B4-BE49-F238E27FC236}">
                <a16:creationId xmlns:a16="http://schemas.microsoft.com/office/drawing/2014/main" id="{A99698A6-90F0-BE90-45A7-7295540FA6E4}"/>
              </a:ext>
            </a:extLst>
          </p:cNvPr>
          <p:cNvGraphicFramePr>
            <a:graphicFrameLocks noGrp="1"/>
          </p:cNvGraphicFramePr>
          <p:nvPr>
            <p:extLst>
              <p:ext uri="{D42A27DB-BD31-4B8C-83A1-F6EECF244321}">
                <p14:modId xmlns:p14="http://schemas.microsoft.com/office/powerpoint/2010/main" val="561247147"/>
              </p:ext>
            </p:extLst>
          </p:nvPr>
        </p:nvGraphicFramePr>
        <p:xfrm>
          <a:off x="6431709" y="2297350"/>
          <a:ext cx="3606801" cy="2468880"/>
        </p:xfrm>
        <a:graphic>
          <a:graphicData uri="http://schemas.openxmlformats.org/drawingml/2006/table">
            <a:tbl>
              <a:tblPr/>
              <a:tblGrid>
                <a:gridCol w="1202267">
                  <a:extLst>
                    <a:ext uri="{9D8B030D-6E8A-4147-A177-3AD203B41FA5}">
                      <a16:colId xmlns:a16="http://schemas.microsoft.com/office/drawing/2014/main" val="3802694549"/>
                    </a:ext>
                  </a:extLst>
                </a:gridCol>
                <a:gridCol w="1202267">
                  <a:extLst>
                    <a:ext uri="{9D8B030D-6E8A-4147-A177-3AD203B41FA5}">
                      <a16:colId xmlns:a16="http://schemas.microsoft.com/office/drawing/2014/main" val="3397808277"/>
                    </a:ext>
                  </a:extLst>
                </a:gridCol>
                <a:gridCol w="1202267">
                  <a:extLst>
                    <a:ext uri="{9D8B030D-6E8A-4147-A177-3AD203B41FA5}">
                      <a16:colId xmlns:a16="http://schemas.microsoft.com/office/drawing/2014/main" val="2657672884"/>
                    </a:ext>
                  </a:extLst>
                </a:gridCol>
              </a:tblGrid>
              <a:tr h="0">
                <a:tc>
                  <a:txBody>
                    <a:bodyPr/>
                    <a:lstStyle/>
                    <a:p>
                      <a:pPr algn="ctr"/>
                      <a:r>
                        <a:rPr lang="en-US" b="1" dirty="0">
                          <a:effectLst/>
                        </a:rPr>
                        <a:t>EMPLOYEE_NO</a:t>
                      </a:r>
                    </a:p>
                  </a:txBody>
                  <a:tcPr anchor="ctr">
                    <a:lnL>
                      <a:noFill/>
                    </a:lnL>
                    <a:lnR>
                      <a:noFill/>
                    </a:lnR>
                    <a:lnT>
                      <a:noFill/>
                    </a:lnT>
                    <a:lnB>
                      <a:noFill/>
                    </a:lnB>
                    <a:noFill/>
                  </a:tcPr>
                </a:tc>
                <a:tc>
                  <a:txBody>
                    <a:bodyPr/>
                    <a:lstStyle/>
                    <a:p>
                      <a:pPr algn="ctr"/>
                      <a:r>
                        <a:rPr lang="en-US" b="1" dirty="0">
                          <a:effectLst/>
                        </a:rPr>
                        <a:t>NAME</a:t>
                      </a:r>
                    </a:p>
                  </a:txBody>
                  <a:tcPr anchor="ctr">
                    <a:lnL>
                      <a:noFill/>
                    </a:lnL>
                    <a:lnR>
                      <a:noFill/>
                    </a:lnR>
                    <a:lnT>
                      <a:noFill/>
                    </a:lnT>
                    <a:lnB>
                      <a:noFill/>
                    </a:lnB>
                    <a:noFill/>
                  </a:tcPr>
                </a:tc>
                <a:tc>
                  <a:txBody>
                    <a:bodyPr/>
                    <a:lstStyle/>
                    <a:p>
                      <a:pPr algn="ctr"/>
                      <a:r>
                        <a:rPr lang="en-US" b="1" dirty="0">
                          <a:effectLst/>
                        </a:rPr>
                        <a:t>AGE</a:t>
                      </a:r>
                    </a:p>
                  </a:txBody>
                  <a:tcPr anchor="ctr">
                    <a:lnL>
                      <a:noFill/>
                    </a:lnL>
                    <a:lnR>
                      <a:noFill/>
                    </a:lnR>
                    <a:lnT>
                      <a:noFill/>
                    </a:lnT>
                    <a:lnB>
                      <a:noFill/>
                    </a:lnB>
                    <a:noFill/>
                  </a:tcPr>
                </a:tc>
                <a:extLst>
                  <a:ext uri="{0D108BD9-81ED-4DB2-BD59-A6C34878D82A}">
                    <a16:rowId xmlns:a16="http://schemas.microsoft.com/office/drawing/2014/main" val="31324110"/>
                  </a:ext>
                </a:extLst>
              </a:tr>
              <a:tr h="0">
                <a:tc>
                  <a:txBody>
                    <a:bodyPr/>
                    <a:lstStyle/>
                    <a:p>
                      <a:pPr algn="ctr"/>
                      <a:r>
                        <a:rPr lang="en-US">
                          <a:effectLst/>
                        </a:rPr>
                        <a:t>E-1</a:t>
                      </a:r>
                    </a:p>
                  </a:txBody>
                  <a:tcPr anchor="ctr">
                    <a:lnL>
                      <a:noFill/>
                    </a:lnL>
                    <a:lnR>
                      <a:noFill/>
                    </a:lnR>
                    <a:lnT>
                      <a:noFill/>
                    </a:lnT>
                    <a:lnB>
                      <a:noFill/>
                    </a:lnB>
                    <a:noFill/>
                  </a:tcPr>
                </a:tc>
                <a:tc>
                  <a:txBody>
                    <a:bodyPr/>
                    <a:lstStyle/>
                    <a:p>
                      <a:pPr algn="ctr"/>
                      <a:r>
                        <a:rPr lang="en-US" dirty="0">
                          <a:effectLst/>
                        </a:rPr>
                        <a:t>Anant</a:t>
                      </a:r>
                    </a:p>
                  </a:txBody>
                  <a:tcPr anchor="ctr">
                    <a:lnL>
                      <a:noFill/>
                    </a:lnL>
                    <a:lnR>
                      <a:noFill/>
                    </a:lnR>
                    <a:lnT>
                      <a:noFill/>
                    </a:lnT>
                    <a:lnB>
                      <a:noFill/>
                    </a:lnB>
                    <a:noFill/>
                  </a:tcPr>
                </a:tc>
                <a:tc>
                  <a:txBody>
                    <a:bodyPr/>
                    <a:lstStyle/>
                    <a:p>
                      <a:pPr algn="ctr"/>
                      <a:r>
                        <a:rPr lang="en-US">
                          <a:effectLst/>
                        </a:rPr>
                        <a:t>20</a:t>
                      </a:r>
                    </a:p>
                  </a:txBody>
                  <a:tcPr anchor="ctr">
                    <a:lnL>
                      <a:noFill/>
                    </a:lnL>
                    <a:lnR>
                      <a:noFill/>
                    </a:lnR>
                    <a:lnT>
                      <a:noFill/>
                    </a:lnT>
                    <a:lnB>
                      <a:noFill/>
                    </a:lnB>
                    <a:noFill/>
                  </a:tcPr>
                </a:tc>
                <a:extLst>
                  <a:ext uri="{0D108BD9-81ED-4DB2-BD59-A6C34878D82A}">
                    <a16:rowId xmlns:a16="http://schemas.microsoft.com/office/drawing/2014/main" val="2374329630"/>
                  </a:ext>
                </a:extLst>
              </a:tr>
              <a:tr h="0">
                <a:tc>
                  <a:txBody>
                    <a:bodyPr/>
                    <a:lstStyle/>
                    <a:p>
                      <a:pPr algn="ctr"/>
                      <a:r>
                        <a:rPr lang="en-US">
                          <a:effectLst/>
                        </a:rPr>
                        <a:t>E-2</a:t>
                      </a:r>
                    </a:p>
                  </a:txBody>
                  <a:tcPr anchor="ctr">
                    <a:lnL>
                      <a:noFill/>
                    </a:lnL>
                    <a:lnR>
                      <a:noFill/>
                    </a:lnR>
                    <a:lnT>
                      <a:noFill/>
                    </a:lnT>
                    <a:lnB>
                      <a:noFill/>
                    </a:lnB>
                    <a:noFill/>
                  </a:tcPr>
                </a:tc>
                <a:tc>
                  <a:txBody>
                    <a:bodyPr/>
                    <a:lstStyle/>
                    <a:p>
                      <a:pPr algn="ctr"/>
                      <a:r>
                        <a:rPr lang="en-US">
                          <a:effectLst/>
                        </a:rPr>
                        <a:t>Ashish</a:t>
                      </a:r>
                    </a:p>
                  </a:txBody>
                  <a:tcPr anchor="ctr">
                    <a:lnL>
                      <a:noFill/>
                    </a:lnL>
                    <a:lnR>
                      <a:noFill/>
                    </a:lnR>
                    <a:lnT>
                      <a:noFill/>
                    </a:lnT>
                    <a:lnB>
                      <a:noFill/>
                    </a:lnB>
                    <a:noFill/>
                  </a:tcPr>
                </a:tc>
                <a:tc>
                  <a:txBody>
                    <a:bodyPr/>
                    <a:lstStyle/>
                    <a:p>
                      <a:pPr algn="ctr"/>
                      <a:r>
                        <a:rPr lang="en-US">
                          <a:effectLst/>
                        </a:rPr>
                        <a:t>23</a:t>
                      </a:r>
                    </a:p>
                  </a:txBody>
                  <a:tcPr anchor="ctr">
                    <a:lnL>
                      <a:noFill/>
                    </a:lnL>
                    <a:lnR>
                      <a:noFill/>
                    </a:lnR>
                    <a:lnT>
                      <a:noFill/>
                    </a:lnT>
                    <a:lnB>
                      <a:noFill/>
                    </a:lnB>
                    <a:noFill/>
                  </a:tcPr>
                </a:tc>
                <a:extLst>
                  <a:ext uri="{0D108BD9-81ED-4DB2-BD59-A6C34878D82A}">
                    <a16:rowId xmlns:a16="http://schemas.microsoft.com/office/drawing/2014/main" val="3992711412"/>
                  </a:ext>
                </a:extLst>
              </a:tr>
              <a:tr h="0">
                <a:tc>
                  <a:txBody>
                    <a:bodyPr/>
                    <a:lstStyle/>
                    <a:p>
                      <a:pPr algn="ctr"/>
                      <a:r>
                        <a:rPr lang="en-US">
                          <a:effectLst/>
                        </a:rPr>
                        <a:t>E-3</a:t>
                      </a:r>
                    </a:p>
                  </a:txBody>
                  <a:tcPr anchor="ctr">
                    <a:lnL>
                      <a:noFill/>
                    </a:lnL>
                    <a:lnR>
                      <a:noFill/>
                    </a:lnR>
                    <a:lnT>
                      <a:noFill/>
                    </a:lnT>
                    <a:lnB>
                      <a:noFill/>
                    </a:lnB>
                    <a:noFill/>
                  </a:tcPr>
                </a:tc>
                <a:tc>
                  <a:txBody>
                    <a:bodyPr/>
                    <a:lstStyle/>
                    <a:p>
                      <a:pPr algn="ctr"/>
                      <a:r>
                        <a:rPr lang="en-US">
                          <a:effectLst/>
                        </a:rPr>
                        <a:t>Baljeet</a:t>
                      </a:r>
                    </a:p>
                  </a:txBody>
                  <a:tcPr anchor="ctr">
                    <a:lnL>
                      <a:noFill/>
                    </a:lnL>
                    <a:lnR>
                      <a:noFill/>
                    </a:lnR>
                    <a:lnT>
                      <a:noFill/>
                    </a:lnT>
                    <a:lnB>
                      <a:noFill/>
                    </a:lnB>
                    <a:noFill/>
                  </a:tcPr>
                </a:tc>
                <a:tc>
                  <a:txBody>
                    <a:bodyPr/>
                    <a:lstStyle/>
                    <a:p>
                      <a:pPr algn="ctr"/>
                      <a:r>
                        <a:rPr lang="en-US">
                          <a:effectLst/>
                        </a:rPr>
                        <a:t>25</a:t>
                      </a:r>
                    </a:p>
                  </a:txBody>
                  <a:tcPr anchor="ctr">
                    <a:lnL>
                      <a:noFill/>
                    </a:lnL>
                    <a:lnR>
                      <a:noFill/>
                    </a:lnR>
                    <a:lnT>
                      <a:noFill/>
                    </a:lnT>
                    <a:lnB>
                      <a:noFill/>
                    </a:lnB>
                    <a:noFill/>
                  </a:tcPr>
                </a:tc>
                <a:extLst>
                  <a:ext uri="{0D108BD9-81ED-4DB2-BD59-A6C34878D82A}">
                    <a16:rowId xmlns:a16="http://schemas.microsoft.com/office/drawing/2014/main" val="144635584"/>
                  </a:ext>
                </a:extLst>
              </a:tr>
              <a:tr h="0">
                <a:tc>
                  <a:txBody>
                    <a:bodyPr/>
                    <a:lstStyle/>
                    <a:p>
                      <a:pPr algn="ctr"/>
                      <a:r>
                        <a:rPr lang="en-US">
                          <a:effectLst/>
                        </a:rPr>
                        <a:t>E-4</a:t>
                      </a:r>
                    </a:p>
                  </a:txBody>
                  <a:tcPr anchor="ctr">
                    <a:lnL>
                      <a:noFill/>
                    </a:lnL>
                    <a:lnR>
                      <a:noFill/>
                    </a:lnR>
                    <a:lnT>
                      <a:noFill/>
                    </a:lnT>
                    <a:lnB>
                      <a:noFill/>
                    </a:lnB>
                    <a:noFill/>
                  </a:tcPr>
                </a:tc>
                <a:tc>
                  <a:txBody>
                    <a:bodyPr/>
                    <a:lstStyle/>
                    <a:p>
                      <a:pPr algn="ctr"/>
                      <a:r>
                        <a:rPr lang="en-US">
                          <a:effectLst/>
                        </a:rPr>
                        <a:t>Harsh</a:t>
                      </a:r>
                    </a:p>
                  </a:txBody>
                  <a:tcPr anchor="ctr">
                    <a:lnL>
                      <a:noFill/>
                    </a:lnL>
                    <a:lnR>
                      <a:noFill/>
                    </a:lnR>
                    <a:lnT>
                      <a:noFill/>
                    </a:lnT>
                    <a:lnB>
                      <a:noFill/>
                    </a:lnB>
                    <a:noFill/>
                  </a:tcPr>
                </a:tc>
                <a:tc>
                  <a:txBody>
                    <a:bodyPr/>
                    <a:lstStyle/>
                    <a:p>
                      <a:pPr algn="ctr"/>
                      <a:r>
                        <a:rPr lang="en-US">
                          <a:effectLst/>
                        </a:rPr>
                        <a:t>20</a:t>
                      </a:r>
                    </a:p>
                  </a:txBody>
                  <a:tcPr anchor="ctr">
                    <a:lnL>
                      <a:noFill/>
                    </a:lnL>
                    <a:lnR>
                      <a:noFill/>
                    </a:lnR>
                    <a:lnT>
                      <a:noFill/>
                    </a:lnT>
                    <a:lnB>
                      <a:noFill/>
                    </a:lnB>
                    <a:noFill/>
                  </a:tcPr>
                </a:tc>
                <a:extLst>
                  <a:ext uri="{0D108BD9-81ED-4DB2-BD59-A6C34878D82A}">
                    <a16:rowId xmlns:a16="http://schemas.microsoft.com/office/drawing/2014/main" val="1102825353"/>
                  </a:ext>
                </a:extLst>
              </a:tr>
              <a:tr h="0">
                <a:tc>
                  <a:txBody>
                    <a:bodyPr/>
                    <a:lstStyle/>
                    <a:p>
                      <a:pPr algn="ctr"/>
                      <a:r>
                        <a:rPr lang="en-US">
                          <a:effectLst/>
                        </a:rPr>
                        <a:t>E-5</a:t>
                      </a:r>
                    </a:p>
                  </a:txBody>
                  <a:tcPr anchor="ctr">
                    <a:lnL>
                      <a:noFill/>
                    </a:lnL>
                    <a:lnR>
                      <a:noFill/>
                    </a:lnR>
                    <a:lnT>
                      <a:noFill/>
                    </a:lnT>
                    <a:lnB>
                      <a:noFill/>
                    </a:lnB>
                    <a:noFill/>
                  </a:tcPr>
                </a:tc>
                <a:tc>
                  <a:txBody>
                    <a:bodyPr/>
                    <a:lstStyle/>
                    <a:p>
                      <a:pPr algn="ctr"/>
                      <a:r>
                        <a:rPr lang="en-US">
                          <a:effectLst/>
                        </a:rPr>
                        <a:t>Pranav</a:t>
                      </a:r>
                    </a:p>
                  </a:txBody>
                  <a:tcPr anchor="ctr">
                    <a:lnL>
                      <a:noFill/>
                    </a:lnL>
                    <a:lnR>
                      <a:noFill/>
                    </a:lnR>
                    <a:lnT>
                      <a:noFill/>
                    </a:lnT>
                    <a:lnB>
                      <a:noFill/>
                    </a:lnB>
                    <a:noFill/>
                  </a:tcPr>
                </a:tc>
                <a:tc>
                  <a:txBody>
                    <a:bodyPr/>
                    <a:lstStyle/>
                    <a:p>
                      <a:pPr algn="ctr"/>
                      <a:r>
                        <a:rPr lang="en-US" dirty="0">
                          <a:effectLst/>
                        </a:rPr>
                        <a:t>22</a:t>
                      </a:r>
                    </a:p>
                  </a:txBody>
                  <a:tcPr anchor="ctr">
                    <a:lnL>
                      <a:noFill/>
                    </a:lnL>
                    <a:lnR>
                      <a:noFill/>
                    </a:lnR>
                    <a:lnT>
                      <a:noFill/>
                    </a:lnT>
                    <a:lnB>
                      <a:noFill/>
                    </a:lnB>
                    <a:noFill/>
                  </a:tcPr>
                </a:tc>
                <a:extLst>
                  <a:ext uri="{0D108BD9-81ED-4DB2-BD59-A6C34878D82A}">
                    <a16:rowId xmlns:a16="http://schemas.microsoft.com/office/drawing/2014/main" val="3468261741"/>
                  </a:ext>
                </a:extLst>
              </a:tr>
            </a:tbl>
          </a:graphicData>
        </a:graphic>
      </p:graphicFrame>
      <p:sp>
        <p:nvSpPr>
          <p:cNvPr id="7" name="Rectangle 2">
            <a:extLst>
              <a:ext uri="{FF2B5EF4-FFF2-40B4-BE49-F238E27FC236}">
                <a16:creationId xmlns:a16="http://schemas.microsoft.com/office/drawing/2014/main" id="{4BC05416-902D-4FC5-A87D-AE2AFEF31080}"/>
              </a:ext>
            </a:extLst>
          </p:cNvPr>
          <p:cNvSpPr>
            <a:spLocks noChangeArrowheads="1"/>
          </p:cNvSpPr>
          <p:nvPr/>
        </p:nvSpPr>
        <p:spPr bwMode="auto">
          <a:xfrm>
            <a:off x="6431709" y="1690688"/>
            <a:ext cx="3374528" cy="646331"/>
          </a:xfrm>
          <a:prstGeom prst="rect">
            <a:avLst/>
          </a:prstGeom>
          <a:solidFill>
            <a:srgbClr val="FAFBF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61738E"/>
                </a:solidFill>
                <a:effectLst/>
                <a:latin typeface="__Source_Sans_Pro_2fe30b"/>
              </a:rPr>
              <a:t>EMPLOYEE</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3521774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0E534-CB80-C71E-DC8B-5A35744201C0}"/>
              </a:ext>
            </a:extLst>
          </p:cNvPr>
          <p:cNvSpPr>
            <a:spLocks noGrp="1"/>
          </p:cNvSpPr>
          <p:nvPr>
            <p:ph type="title"/>
          </p:nvPr>
        </p:nvSpPr>
        <p:spPr/>
        <p:txBody>
          <a:bodyPr/>
          <a:lstStyle/>
          <a:p>
            <a:r>
              <a:rPr lang="en-US" dirty="0"/>
              <a:t>Cont..</a:t>
            </a:r>
          </a:p>
        </p:txBody>
      </p:sp>
      <p:sp>
        <p:nvSpPr>
          <p:cNvPr id="3" name="Content Placeholder 2">
            <a:extLst>
              <a:ext uri="{FF2B5EF4-FFF2-40B4-BE49-F238E27FC236}">
                <a16:creationId xmlns:a16="http://schemas.microsoft.com/office/drawing/2014/main" id="{C6D1BC34-6D4E-75EC-DB0B-CA2CD61AE4FA}"/>
              </a:ext>
            </a:extLst>
          </p:cNvPr>
          <p:cNvSpPr>
            <a:spLocks noGrp="1"/>
          </p:cNvSpPr>
          <p:nvPr>
            <p:ph idx="1"/>
          </p:nvPr>
        </p:nvSpPr>
        <p:spPr>
          <a:xfrm>
            <a:off x="838200" y="1825624"/>
            <a:ext cx="10515600" cy="5032375"/>
          </a:xfrm>
        </p:spPr>
        <p:txBody>
          <a:bodyPr>
            <a:normAutofit fontScale="92500" lnSpcReduction="10000"/>
          </a:bodyPr>
          <a:lstStyle/>
          <a:p>
            <a:pPr marL="0" indent="0">
              <a:buNone/>
            </a:pPr>
            <a:r>
              <a:rPr lang="en-US" dirty="0"/>
              <a:t>3. Find Unmatched Tuples from the Right Table (Department).</a:t>
            </a:r>
          </a:p>
          <a:p>
            <a:pPr marL="0" indent="0" algn="ctr">
              <a:buNone/>
            </a:pPr>
            <a:r>
              <a:rPr lang="pt-BR" b="1" dirty="0"/>
              <a:t>R3​=D−πDeptI​D​(E⨝D)</a:t>
            </a:r>
          </a:p>
          <a:p>
            <a:r>
              <a:rPr lang="en-US" b="1" dirty="0"/>
              <a:t>This extracts departments that have no matching employees.</a:t>
            </a:r>
          </a:p>
          <a:p>
            <a:endParaRPr lang="en-US" b="1" dirty="0"/>
          </a:p>
          <a:p>
            <a:pPr marL="0" indent="0">
              <a:buNone/>
            </a:pPr>
            <a:r>
              <a:rPr lang="en-US" dirty="0"/>
              <a:t>4</a:t>
            </a:r>
            <a:r>
              <a:rPr lang="en-US" b="1" dirty="0"/>
              <a:t>. </a:t>
            </a:r>
            <a:r>
              <a:rPr lang="en-US" dirty="0"/>
              <a:t>Append NULL Values for Unmatched Tuples</a:t>
            </a:r>
          </a:p>
          <a:p>
            <a:r>
              <a:rPr lang="en-US" b="1" dirty="0">
                <a:effectLst/>
                <a:latin typeface="Calibri" panose="020F0502020204030204" pitchFamily="34" charset="0"/>
                <a:ea typeface="Calibri" panose="020F0502020204030204" pitchFamily="34" charset="0"/>
                <a:cs typeface="Times New Roman" panose="02020603050405020304" pitchFamily="18" charset="0"/>
              </a:rPr>
              <a:t>Assign NULL values for missing </a:t>
            </a:r>
            <a:r>
              <a:rPr lang="en-US" b="1" dirty="0" err="1">
                <a:effectLst/>
                <a:latin typeface="Calibri" panose="020F0502020204030204" pitchFamily="34" charset="0"/>
                <a:ea typeface="Calibri" panose="020F0502020204030204" pitchFamily="34" charset="0"/>
                <a:cs typeface="Times New Roman" panose="02020603050405020304" pitchFamily="18" charset="0"/>
              </a:rPr>
              <a:t>Dept_ID</a:t>
            </a:r>
            <a:r>
              <a:rPr lang="en-US" b="1" dirty="0">
                <a:effectLst/>
                <a:latin typeface="Calibri" panose="020F0502020204030204" pitchFamily="34" charset="0"/>
                <a:ea typeface="Calibri" panose="020F0502020204030204" pitchFamily="34" charset="0"/>
                <a:cs typeface="Times New Roman" panose="02020603050405020304" pitchFamily="18" charset="0"/>
              </a:rPr>
              <a:t> attributes in R_2.</a:t>
            </a:r>
          </a:p>
          <a:p>
            <a:r>
              <a:rPr lang="en-US" b="1" dirty="0">
                <a:effectLst/>
                <a:latin typeface="Calibri" panose="020F0502020204030204" pitchFamily="34" charset="0"/>
                <a:ea typeface="Calibri" panose="020F0502020204030204" pitchFamily="34" charset="0"/>
                <a:cs typeface="Times New Roman" panose="02020603050405020304" pitchFamily="18" charset="0"/>
              </a:rPr>
              <a:t>Assign NULL values for missing </a:t>
            </a:r>
            <a:r>
              <a:rPr lang="en-US" b="1" dirty="0" err="1">
                <a:effectLst/>
                <a:latin typeface="Calibri" panose="020F0502020204030204" pitchFamily="34" charset="0"/>
                <a:ea typeface="Calibri" panose="020F0502020204030204" pitchFamily="34" charset="0"/>
                <a:cs typeface="Times New Roman" panose="02020603050405020304" pitchFamily="18" charset="0"/>
              </a:rPr>
              <a:t>Emp_ID</a:t>
            </a:r>
            <a:r>
              <a:rPr lang="en-US" b="1" dirty="0">
                <a:effectLst/>
                <a:latin typeface="Calibri" panose="020F0502020204030204" pitchFamily="34" charset="0"/>
                <a:ea typeface="Calibri" panose="020F0502020204030204" pitchFamily="34" charset="0"/>
                <a:cs typeface="Times New Roman" panose="02020603050405020304" pitchFamily="18" charset="0"/>
              </a:rPr>
              <a:t> attributes in R_3.</a:t>
            </a:r>
          </a:p>
          <a:p>
            <a:pPr marL="0" marR="0" indent="0" algn="ctr">
              <a:lnSpc>
                <a:spcPct val="107000"/>
              </a:lnSpc>
              <a:spcAft>
                <a:spcPts val="800"/>
              </a:spcAft>
              <a:buNone/>
            </a:pP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ctr">
              <a:lnSpc>
                <a:spcPct val="107000"/>
              </a:lnSpc>
              <a:spcAft>
                <a:spcPts val="800"/>
              </a:spcAft>
              <a:buNone/>
            </a:pPr>
            <a:r>
              <a:rPr lang="en-US" kern="100" dirty="0">
                <a:effectLst/>
                <a:latin typeface="Calibri" panose="020F0502020204030204" pitchFamily="34" charset="0"/>
                <a:ea typeface="Calibri" panose="020F0502020204030204" pitchFamily="34" charset="0"/>
                <a:cs typeface="Times New Roman" panose="02020603050405020304" pitchFamily="18" charset="0"/>
              </a:rPr>
              <a:t>R4={</a:t>
            </a:r>
            <a:r>
              <a:rPr lang="en-US" kern="100" dirty="0" err="1">
                <a:effectLst/>
                <a:latin typeface="Calibri" panose="020F0502020204030204" pitchFamily="34" charset="0"/>
                <a:ea typeface="Calibri" panose="020F0502020204030204" pitchFamily="34" charset="0"/>
                <a:cs typeface="Times New Roman" panose="02020603050405020304" pitchFamily="18" charset="0"/>
              </a:rPr>
              <a:t>EmpID,Name,DeptID,NULL</a:t>
            </a:r>
            <a:r>
              <a:rPr lang="en-US" kern="100" dirty="0">
                <a:effectLst/>
                <a:latin typeface="Calibri" panose="020F0502020204030204" pitchFamily="34" charset="0"/>
                <a:ea typeface="Calibri" panose="020F0502020204030204" pitchFamily="34" charset="0"/>
                <a:cs typeface="Times New Roman" panose="02020603050405020304" pitchFamily="18" charset="0"/>
              </a:rPr>
              <a:t>}×R2</a:t>
            </a:r>
          </a:p>
          <a:p>
            <a:pPr marL="0" marR="0" indent="0" algn="ctr">
              <a:lnSpc>
                <a:spcPct val="107000"/>
              </a:lnSpc>
              <a:spcAft>
                <a:spcPts val="800"/>
              </a:spcAft>
              <a:buNone/>
            </a:pPr>
            <a:r>
              <a:rPr lang="en-US" kern="100" dirty="0">
                <a:effectLst/>
                <a:latin typeface="Calibri" panose="020F0502020204030204" pitchFamily="34" charset="0"/>
                <a:ea typeface="Calibri" panose="020F0502020204030204" pitchFamily="34" charset="0"/>
                <a:cs typeface="Times New Roman" panose="02020603050405020304" pitchFamily="18" charset="0"/>
              </a:rPr>
              <a:t>R5={</a:t>
            </a:r>
            <a:r>
              <a:rPr lang="en-US" kern="100" dirty="0" err="1">
                <a:effectLst/>
                <a:latin typeface="Calibri" panose="020F0502020204030204" pitchFamily="34" charset="0"/>
                <a:ea typeface="Calibri" panose="020F0502020204030204" pitchFamily="34" charset="0"/>
                <a:cs typeface="Times New Roman" panose="02020603050405020304" pitchFamily="18" charset="0"/>
              </a:rPr>
              <a:t>NULL,NULL,DeptID,DeptName</a:t>
            </a:r>
            <a:r>
              <a:rPr lang="en-US" kern="100" dirty="0">
                <a:effectLst/>
                <a:latin typeface="Calibri" panose="020F0502020204030204" pitchFamily="34" charset="0"/>
                <a:ea typeface="Calibri" panose="020F0502020204030204" pitchFamily="34" charset="0"/>
                <a:cs typeface="Times New Roman" panose="02020603050405020304" pitchFamily="18" charset="0"/>
              </a:rPr>
              <a:t>}×R3 </a:t>
            </a:r>
          </a:p>
          <a:p>
            <a:endParaRPr lang="en-US" b="1" dirty="0"/>
          </a:p>
          <a:p>
            <a:pPr marL="0" indent="0">
              <a:buNone/>
            </a:pPr>
            <a:endParaRPr lang="en-US" b="1" dirty="0"/>
          </a:p>
        </p:txBody>
      </p:sp>
    </p:spTree>
    <p:extLst>
      <p:ext uri="{BB962C8B-B14F-4D97-AF65-F5344CB8AC3E}">
        <p14:creationId xmlns:p14="http://schemas.microsoft.com/office/powerpoint/2010/main" val="186147288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FC936-F4E5-2602-27B1-D70FF1DAD91A}"/>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1278D968-6241-1E1E-DDBD-23A8CDE2DDFE}"/>
              </a:ext>
            </a:extLst>
          </p:cNvPr>
          <p:cNvSpPr>
            <a:spLocks noGrp="1"/>
          </p:cNvSpPr>
          <p:nvPr>
            <p:ph idx="1"/>
          </p:nvPr>
        </p:nvSpPr>
        <p:spPr>
          <a:xfrm>
            <a:off x="838200" y="1825624"/>
            <a:ext cx="10515600" cy="5032375"/>
          </a:xfrm>
        </p:spPr>
        <p:txBody>
          <a:bodyPr/>
          <a:lstStyle/>
          <a:p>
            <a:pPr marL="0" indent="0">
              <a:buNone/>
            </a:pPr>
            <a:r>
              <a:rPr lang="en-US" dirty="0"/>
              <a:t>5. Final Result</a:t>
            </a:r>
          </a:p>
          <a:p>
            <a:pPr marL="0" indent="0" algn="ctr">
              <a:buNone/>
            </a:pPr>
            <a:r>
              <a:rPr lang="en-US" sz="3200" b="1" kern="100" dirty="0">
                <a:effectLst/>
                <a:latin typeface="Calibri" panose="020F0502020204030204" pitchFamily="34" charset="0"/>
                <a:ea typeface="Calibri" panose="020F0502020204030204" pitchFamily="34" charset="0"/>
                <a:cs typeface="Times New Roman" panose="02020603050405020304" pitchFamily="18" charset="0"/>
              </a:rPr>
              <a:t>E</a:t>
            </a:r>
            <a:r>
              <a:rPr lang="en-US" sz="3200" b="1" kern="100" dirty="0">
                <a:effectLst/>
                <a:latin typeface="Cambria Math" panose="02040503050406030204" pitchFamily="18" charset="0"/>
                <a:ea typeface="Calibri" panose="020F0502020204030204" pitchFamily="34" charset="0"/>
                <a:cs typeface="Cambria Math" panose="02040503050406030204" pitchFamily="18" charset="0"/>
              </a:rPr>
              <a:t>⟗</a:t>
            </a:r>
            <a:r>
              <a:rPr lang="en-US" sz="3200" b="1" kern="100" dirty="0">
                <a:effectLst/>
                <a:latin typeface="Calibri" panose="020F0502020204030204" pitchFamily="34" charset="0"/>
                <a:ea typeface="Calibri" panose="020F0502020204030204" pitchFamily="34" charset="0"/>
                <a:cs typeface="Times New Roman" panose="02020603050405020304" pitchFamily="18" charset="0"/>
              </a:rPr>
              <a:t>D=R1</a:t>
            </a:r>
            <a:r>
              <a:rPr lang="en-US" sz="3200" b="1" kern="100" dirty="0">
                <a:effectLst/>
                <a:latin typeface="Cambria Math" panose="02040503050406030204" pitchFamily="18" charset="0"/>
                <a:ea typeface="Calibri" panose="020F0502020204030204" pitchFamily="34" charset="0"/>
                <a:cs typeface="Cambria Math" panose="02040503050406030204" pitchFamily="18" charset="0"/>
              </a:rPr>
              <a:t>∪</a:t>
            </a:r>
            <a:r>
              <a:rPr lang="en-US" sz="3200" b="1" kern="100" dirty="0">
                <a:effectLst/>
                <a:latin typeface="Calibri" panose="020F0502020204030204" pitchFamily="34" charset="0"/>
                <a:ea typeface="Calibri" panose="020F0502020204030204" pitchFamily="34" charset="0"/>
                <a:cs typeface="Times New Roman" panose="02020603050405020304" pitchFamily="18" charset="0"/>
              </a:rPr>
              <a:t>R4</a:t>
            </a:r>
            <a:r>
              <a:rPr lang="en-US" sz="3200" b="1" kern="100" dirty="0">
                <a:effectLst/>
                <a:latin typeface="Cambria Math" panose="02040503050406030204" pitchFamily="18" charset="0"/>
                <a:ea typeface="Calibri" panose="020F0502020204030204" pitchFamily="34" charset="0"/>
                <a:cs typeface="Cambria Math" panose="02040503050406030204" pitchFamily="18" charset="0"/>
              </a:rPr>
              <a:t>∪</a:t>
            </a:r>
            <a:r>
              <a:rPr lang="en-US" sz="3200" b="1" kern="100" dirty="0">
                <a:effectLst/>
                <a:latin typeface="Calibri" panose="020F0502020204030204" pitchFamily="34" charset="0"/>
                <a:ea typeface="Calibri" panose="020F0502020204030204" pitchFamily="34" charset="0"/>
                <a:cs typeface="Times New Roman" panose="02020603050405020304" pitchFamily="18" charset="0"/>
              </a:rPr>
              <a:t>R5</a:t>
            </a:r>
          </a:p>
          <a:p>
            <a:pPr marL="0" indent="0">
              <a:buNone/>
            </a:pPr>
            <a:endParaRPr lang="en-US" dirty="0"/>
          </a:p>
        </p:txBody>
      </p:sp>
      <p:graphicFrame>
        <p:nvGraphicFramePr>
          <p:cNvPr id="5" name="Table 4">
            <a:extLst>
              <a:ext uri="{FF2B5EF4-FFF2-40B4-BE49-F238E27FC236}">
                <a16:creationId xmlns:a16="http://schemas.microsoft.com/office/drawing/2014/main" id="{3B9DE45B-ACCA-DE6A-772A-7E905282BFB8}"/>
              </a:ext>
            </a:extLst>
          </p:cNvPr>
          <p:cNvGraphicFramePr>
            <a:graphicFrameLocks noGrp="1"/>
          </p:cNvGraphicFramePr>
          <p:nvPr>
            <p:extLst>
              <p:ext uri="{D42A27DB-BD31-4B8C-83A1-F6EECF244321}">
                <p14:modId xmlns:p14="http://schemas.microsoft.com/office/powerpoint/2010/main" val="1678449067"/>
              </p:ext>
            </p:extLst>
          </p:nvPr>
        </p:nvGraphicFramePr>
        <p:xfrm>
          <a:off x="1513113" y="3157649"/>
          <a:ext cx="9133116" cy="3335226"/>
        </p:xfrm>
        <a:graphic>
          <a:graphicData uri="http://schemas.openxmlformats.org/drawingml/2006/table">
            <a:tbl>
              <a:tblPr firstRow="1" firstCol="1" bandRow="1">
                <a:tableStyleId>{5C22544A-7EE6-4342-B048-85BDC9FD1C3A}</a:tableStyleId>
              </a:tblPr>
              <a:tblGrid>
                <a:gridCol w="2283279">
                  <a:extLst>
                    <a:ext uri="{9D8B030D-6E8A-4147-A177-3AD203B41FA5}">
                      <a16:colId xmlns:a16="http://schemas.microsoft.com/office/drawing/2014/main" val="4235562743"/>
                    </a:ext>
                  </a:extLst>
                </a:gridCol>
                <a:gridCol w="2283279">
                  <a:extLst>
                    <a:ext uri="{9D8B030D-6E8A-4147-A177-3AD203B41FA5}">
                      <a16:colId xmlns:a16="http://schemas.microsoft.com/office/drawing/2014/main" val="2981103289"/>
                    </a:ext>
                  </a:extLst>
                </a:gridCol>
                <a:gridCol w="2283279">
                  <a:extLst>
                    <a:ext uri="{9D8B030D-6E8A-4147-A177-3AD203B41FA5}">
                      <a16:colId xmlns:a16="http://schemas.microsoft.com/office/drawing/2014/main" val="2777686340"/>
                    </a:ext>
                  </a:extLst>
                </a:gridCol>
                <a:gridCol w="2283279">
                  <a:extLst>
                    <a:ext uri="{9D8B030D-6E8A-4147-A177-3AD203B41FA5}">
                      <a16:colId xmlns:a16="http://schemas.microsoft.com/office/drawing/2014/main" val="3789853385"/>
                    </a:ext>
                  </a:extLst>
                </a:gridCol>
              </a:tblGrid>
              <a:tr h="555871">
                <a:tc>
                  <a:txBody>
                    <a:bodyPr/>
                    <a:lstStyle/>
                    <a:p>
                      <a:pPr marL="0" marR="0">
                        <a:lnSpc>
                          <a:spcPct val="107000"/>
                        </a:lnSpc>
                        <a:spcAft>
                          <a:spcPts val="800"/>
                        </a:spcAft>
                      </a:pPr>
                      <a:r>
                        <a:rPr lang="en-US" sz="3200" kern="100">
                          <a:effectLst/>
                        </a:rPr>
                        <a:t>Emp_ID</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3200" kern="100">
                          <a:effectLst/>
                        </a:rPr>
                        <a:t>Name</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3200" kern="100">
                          <a:effectLst/>
                        </a:rPr>
                        <a:t>Dept_ID</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3200" kern="100">
                          <a:effectLst/>
                        </a:rPr>
                        <a:t>Dept_Name</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838385868"/>
                  </a:ext>
                </a:extLst>
              </a:tr>
              <a:tr h="555871">
                <a:tc>
                  <a:txBody>
                    <a:bodyPr/>
                    <a:lstStyle/>
                    <a:p>
                      <a:pPr marL="0" marR="0">
                        <a:lnSpc>
                          <a:spcPct val="107000"/>
                        </a:lnSpc>
                        <a:spcAft>
                          <a:spcPts val="800"/>
                        </a:spcAft>
                      </a:pPr>
                      <a:r>
                        <a:rPr lang="en-US" sz="3200" kern="100">
                          <a:effectLst/>
                        </a:rPr>
                        <a:t>101</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3200" kern="100">
                          <a:effectLst/>
                        </a:rPr>
                        <a:t>Alice</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3200" kern="100">
                          <a:effectLst/>
                        </a:rPr>
                        <a:t>1</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3200" kern="100">
                          <a:effectLst/>
                        </a:rPr>
                        <a:t>HR</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016858318"/>
                  </a:ext>
                </a:extLst>
              </a:tr>
              <a:tr h="555871">
                <a:tc>
                  <a:txBody>
                    <a:bodyPr/>
                    <a:lstStyle/>
                    <a:p>
                      <a:pPr marL="0" marR="0">
                        <a:lnSpc>
                          <a:spcPct val="107000"/>
                        </a:lnSpc>
                        <a:spcAft>
                          <a:spcPts val="800"/>
                        </a:spcAft>
                      </a:pPr>
                      <a:r>
                        <a:rPr lang="en-US" sz="3200" kern="100">
                          <a:effectLst/>
                        </a:rPr>
                        <a:t>102</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3200" kern="100">
                          <a:effectLst/>
                        </a:rPr>
                        <a:t>Bob</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3200" kern="100">
                          <a:effectLst/>
                        </a:rPr>
                        <a:t>2</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3200" kern="100">
                          <a:effectLst/>
                        </a:rPr>
                        <a:t>IT</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77723684"/>
                  </a:ext>
                </a:extLst>
              </a:tr>
              <a:tr h="555871">
                <a:tc>
                  <a:txBody>
                    <a:bodyPr/>
                    <a:lstStyle/>
                    <a:p>
                      <a:pPr marL="0" marR="0">
                        <a:lnSpc>
                          <a:spcPct val="107000"/>
                        </a:lnSpc>
                        <a:spcAft>
                          <a:spcPts val="800"/>
                        </a:spcAft>
                      </a:pPr>
                      <a:r>
                        <a:rPr lang="en-US" sz="3200" kern="100">
                          <a:effectLst/>
                        </a:rPr>
                        <a:t>103</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3200" kern="100">
                          <a:effectLst/>
                        </a:rPr>
                        <a:t>Carol</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3200" kern="100">
                          <a:effectLst/>
                        </a:rPr>
                        <a:t>3</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3200" kern="100">
                          <a:effectLst/>
                        </a:rPr>
                        <a:t>NULL</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759394364"/>
                  </a:ext>
                </a:extLst>
              </a:tr>
              <a:tr h="555871">
                <a:tc>
                  <a:txBody>
                    <a:bodyPr/>
                    <a:lstStyle/>
                    <a:p>
                      <a:pPr marL="0" marR="0">
                        <a:lnSpc>
                          <a:spcPct val="107000"/>
                        </a:lnSpc>
                        <a:spcAft>
                          <a:spcPts val="800"/>
                        </a:spcAft>
                      </a:pPr>
                      <a:r>
                        <a:rPr lang="en-US" sz="3200" kern="100">
                          <a:effectLst/>
                        </a:rPr>
                        <a:t>104</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3200" kern="100">
                          <a:effectLst/>
                        </a:rPr>
                        <a:t>David</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3200" kern="100">
                          <a:effectLst/>
                        </a:rPr>
                        <a:t>4</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3200" kern="100">
                          <a:effectLst/>
                        </a:rPr>
                        <a:t>NULL</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84339314"/>
                  </a:ext>
                </a:extLst>
              </a:tr>
              <a:tr h="555871">
                <a:tc>
                  <a:txBody>
                    <a:bodyPr/>
                    <a:lstStyle/>
                    <a:p>
                      <a:pPr marL="0" marR="0">
                        <a:lnSpc>
                          <a:spcPct val="107000"/>
                        </a:lnSpc>
                        <a:spcAft>
                          <a:spcPts val="800"/>
                        </a:spcAft>
                      </a:pPr>
                      <a:r>
                        <a:rPr lang="en-US" sz="3200" kern="100">
                          <a:effectLst/>
                        </a:rPr>
                        <a:t>NULL</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3200" kern="100">
                          <a:effectLst/>
                        </a:rPr>
                        <a:t>NULL</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3200" kern="100">
                          <a:effectLst/>
                        </a:rPr>
                        <a:t>5</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3200" kern="100" dirty="0">
                          <a:effectLst/>
                        </a:rPr>
                        <a:t>Finance</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103046358"/>
                  </a:ext>
                </a:extLst>
              </a:tr>
            </a:tbl>
          </a:graphicData>
        </a:graphic>
      </p:graphicFrame>
    </p:spTree>
    <p:extLst>
      <p:ext uri="{BB962C8B-B14F-4D97-AF65-F5344CB8AC3E}">
        <p14:creationId xmlns:p14="http://schemas.microsoft.com/office/powerpoint/2010/main" val="283059890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40991-2FC2-A6D9-D60F-2DBDD8B139E6}"/>
              </a:ext>
            </a:extLst>
          </p:cNvPr>
          <p:cNvSpPr>
            <a:spLocks noGrp="1"/>
          </p:cNvSpPr>
          <p:nvPr>
            <p:ph type="title"/>
          </p:nvPr>
        </p:nvSpPr>
        <p:spPr/>
        <p:txBody>
          <a:bodyPr/>
          <a:lstStyle/>
          <a:p>
            <a:r>
              <a:rPr lang="en-US" b="1" i="0" dirty="0">
                <a:effectLst/>
                <a:latin typeface="__Source_Sans_Pro_2fe30b"/>
              </a:rPr>
              <a:t>Intersection (∩)</a:t>
            </a:r>
            <a:br>
              <a:rPr lang="en-US" b="1" i="0" dirty="0">
                <a:effectLst/>
                <a:latin typeface="__Source_Sans_Pro_2fe30b"/>
              </a:rPr>
            </a:br>
            <a:endParaRPr lang="en-US" dirty="0"/>
          </a:p>
        </p:txBody>
      </p:sp>
      <p:sp>
        <p:nvSpPr>
          <p:cNvPr id="3" name="Content Placeholder 2">
            <a:extLst>
              <a:ext uri="{FF2B5EF4-FFF2-40B4-BE49-F238E27FC236}">
                <a16:creationId xmlns:a16="http://schemas.microsoft.com/office/drawing/2014/main" id="{B93BDD40-3FFB-910F-C312-8E3C79C3ED02}"/>
              </a:ext>
            </a:extLst>
          </p:cNvPr>
          <p:cNvSpPr>
            <a:spLocks noGrp="1"/>
          </p:cNvSpPr>
          <p:nvPr>
            <p:ph idx="1"/>
          </p:nvPr>
        </p:nvSpPr>
        <p:spPr/>
        <p:txBody>
          <a:bodyPr>
            <a:normAutofit/>
          </a:bodyPr>
          <a:lstStyle/>
          <a:p>
            <a:pPr algn="just"/>
            <a:r>
              <a:rPr lang="en-US" sz="3200" b="0" i="0" dirty="0">
                <a:effectLst/>
                <a:latin typeface="Calibri" panose="020F0502020204030204" pitchFamily="34" charset="0"/>
                <a:cs typeface="Calibri" panose="020F0502020204030204" pitchFamily="34" charset="0"/>
              </a:rPr>
              <a:t>Intersection operation is done by Intersection Operator which is represented by "intersection"(∩).It is the same as the intersection operator from set theory, i.e., it selects all the tuples which are present in both relations. It is a </a:t>
            </a:r>
            <a:r>
              <a:rPr lang="en-US" sz="3200" b="1" i="0" dirty="0">
                <a:effectLst/>
                <a:latin typeface="Calibri" panose="020F0502020204030204" pitchFamily="34" charset="0"/>
                <a:cs typeface="Calibri" panose="020F0502020204030204" pitchFamily="34" charset="0"/>
              </a:rPr>
              <a:t>binary operator</a:t>
            </a:r>
            <a:r>
              <a:rPr lang="en-US" sz="3200" b="0" i="0" dirty="0">
                <a:effectLst/>
                <a:latin typeface="Calibri" panose="020F0502020204030204" pitchFamily="34" charset="0"/>
                <a:cs typeface="Calibri" panose="020F0502020204030204" pitchFamily="34" charset="0"/>
              </a:rPr>
              <a:t> as it requires two operands. Also, it </a:t>
            </a:r>
            <a:r>
              <a:rPr lang="en-US" sz="3200" b="1" i="0" dirty="0">
                <a:effectLst/>
                <a:latin typeface="Calibri" panose="020F0502020204030204" pitchFamily="34" charset="0"/>
                <a:cs typeface="Calibri" panose="020F0502020204030204" pitchFamily="34" charset="0"/>
              </a:rPr>
              <a:t>eliminates duplicates</a:t>
            </a:r>
            <a:r>
              <a:rPr lang="en-US" sz="3200" b="0" i="0" dirty="0">
                <a:effectLst/>
                <a:latin typeface="Calibri" panose="020F0502020204030204" pitchFamily="34" charset="0"/>
                <a:cs typeface="Calibri" panose="020F0502020204030204" pitchFamily="34" charset="0"/>
              </a:rPr>
              <a:t>.</a:t>
            </a:r>
          </a:p>
          <a:p>
            <a:br>
              <a:rPr lang="en-US" sz="3200" dirty="0">
                <a:latin typeface="Calibri" panose="020F0502020204030204" pitchFamily="34" charset="0"/>
                <a:cs typeface="Calibri" panose="020F0502020204030204" pitchFamily="34" charset="0"/>
              </a:rPr>
            </a:br>
            <a:r>
              <a:rPr lang="en-US" sz="3200" b="1" i="0" dirty="0">
                <a:effectLst/>
                <a:latin typeface="Calibri" panose="020F0502020204030204" pitchFamily="34" charset="0"/>
                <a:cs typeface="Calibri" panose="020F0502020204030204" pitchFamily="34" charset="0"/>
              </a:rPr>
              <a:t>Notation : R ∩ S</a:t>
            </a:r>
            <a:br>
              <a:rPr lang="en-US" sz="3200" dirty="0">
                <a:latin typeface="Calibri" panose="020F0502020204030204" pitchFamily="34" charset="0"/>
                <a:cs typeface="Calibri" panose="020F0502020204030204" pitchFamily="34" charset="0"/>
              </a:rPr>
            </a:br>
            <a:r>
              <a:rPr lang="en-US" sz="3200" b="0" i="0" dirty="0">
                <a:effectLst/>
                <a:latin typeface="Calibri" panose="020F0502020204030204" pitchFamily="34" charset="0"/>
                <a:cs typeface="Calibri" panose="020F0502020204030204" pitchFamily="34" charset="0"/>
              </a:rPr>
              <a:t>Where R is the first </a:t>
            </a:r>
            <a:r>
              <a:rPr lang="en-US" sz="3200" b="0" i="0" dirty="0" err="1">
                <a:effectLst/>
                <a:latin typeface="Calibri" panose="020F0502020204030204" pitchFamily="34" charset="0"/>
                <a:cs typeface="Calibri" panose="020F0502020204030204" pitchFamily="34" charset="0"/>
              </a:rPr>
              <a:t>relation,S</a:t>
            </a:r>
            <a:r>
              <a:rPr lang="en-US" sz="3200" b="0" i="0" dirty="0">
                <a:effectLst/>
                <a:latin typeface="Calibri" panose="020F0502020204030204" pitchFamily="34" charset="0"/>
                <a:cs typeface="Calibri" panose="020F0502020204030204" pitchFamily="34" charset="0"/>
              </a:rPr>
              <a:t> is the second relation</a:t>
            </a:r>
            <a:endParaRPr lang="en-US"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4301291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4449C-20AC-9B5F-F08F-1E93C9B126C0}"/>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1955AE9A-080C-3610-BC24-58EA85AED608}"/>
              </a:ext>
            </a:extLst>
          </p:cNvPr>
          <p:cNvSpPr>
            <a:spLocks noGrp="1"/>
          </p:cNvSpPr>
          <p:nvPr>
            <p:ph idx="1"/>
          </p:nvPr>
        </p:nvSpPr>
        <p:spPr/>
        <p:txBody>
          <a:bodyPr>
            <a:normAutofit/>
          </a:bodyPr>
          <a:lstStyle/>
          <a:p>
            <a:r>
              <a:rPr lang="en-US" sz="3200" b="0" i="0" dirty="0">
                <a:effectLst/>
                <a:latin typeface="Calibri" panose="020F0502020204030204" pitchFamily="34" charset="0"/>
                <a:cs typeface="Calibri" panose="020F0502020204030204" pitchFamily="34" charset="0"/>
              </a:rPr>
              <a:t>Suppose we want the names which are present in STUDENT as well as in EMPLOYEE relation, Relations we used in Basic Operations.</a:t>
            </a:r>
          </a:p>
          <a:p>
            <a:r>
              <a:rPr lang="en-US" sz="3200" dirty="0">
                <a:latin typeface="Calibri" panose="020F0502020204030204" pitchFamily="34" charset="0"/>
                <a:cs typeface="Calibri" panose="020F0502020204030204" pitchFamily="34" charset="0"/>
              </a:rPr>
              <a:t>∏ NAME(STUDENT) ∩ ∏ NAME(EMPLOYEE)</a:t>
            </a:r>
          </a:p>
          <a:p>
            <a:endParaRPr lang="en-US" sz="3200" dirty="0">
              <a:latin typeface="Calibri" panose="020F0502020204030204" pitchFamily="34" charset="0"/>
              <a:cs typeface="Calibri" panose="020F0502020204030204" pitchFamily="34" charset="0"/>
            </a:endParaRPr>
          </a:p>
        </p:txBody>
      </p:sp>
      <p:graphicFrame>
        <p:nvGraphicFramePr>
          <p:cNvPr id="4" name="Table 3">
            <a:extLst>
              <a:ext uri="{FF2B5EF4-FFF2-40B4-BE49-F238E27FC236}">
                <a16:creationId xmlns:a16="http://schemas.microsoft.com/office/drawing/2014/main" id="{97E52F82-A6BB-9E55-A890-7A124134382A}"/>
              </a:ext>
            </a:extLst>
          </p:cNvPr>
          <p:cNvGraphicFramePr>
            <a:graphicFrameLocks noGrp="1"/>
          </p:cNvGraphicFramePr>
          <p:nvPr>
            <p:extLst>
              <p:ext uri="{D42A27DB-BD31-4B8C-83A1-F6EECF244321}">
                <p14:modId xmlns:p14="http://schemas.microsoft.com/office/powerpoint/2010/main" val="3926436075"/>
              </p:ext>
            </p:extLst>
          </p:nvPr>
        </p:nvGraphicFramePr>
        <p:xfrm>
          <a:off x="4292600" y="4001294"/>
          <a:ext cx="3606800" cy="1737360"/>
        </p:xfrm>
        <a:graphic>
          <a:graphicData uri="http://schemas.openxmlformats.org/drawingml/2006/table">
            <a:tbl>
              <a:tblPr/>
              <a:tblGrid>
                <a:gridCol w="3606800">
                  <a:extLst>
                    <a:ext uri="{9D8B030D-6E8A-4147-A177-3AD203B41FA5}">
                      <a16:colId xmlns:a16="http://schemas.microsoft.com/office/drawing/2014/main" val="3537245649"/>
                    </a:ext>
                  </a:extLst>
                </a:gridCol>
              </a:tblGrid>
              <a:tr h="0">
                <a:tc>
                  <a:txBody>
                    <a:bodyPr/>
                    <a:lstStyle/>
                    <a:p>
                      <a:pPr algn="ctr"/>
                      <a:r>
                        <a:rPr lang="en-US" sz="3200" b="1" dirty="0">
                          <a:effectLst/>
                        </a:rPr>
                        <a:t>NAME</a:t>
                      </a:r>
                    </a:p>
                  </a:txBody>
                  <a:tcPr anchor="ctr">
                    <a:lnL>
                      <a:noFill/>
                    </a:lnL>
                    <a:lnR>
                      <a:noFill/>
                    </a:lnR>
                    <a:lnT>
                      <a:noFill/>
                    </a:lnT>
                    <a:lnB>
                      <a:noFill/>
                    </a:lnB>
                    <a:solidFill>
                      <a:srgbClr val="FAFBFC"/>
                    </a:solidFill>
                  </a:tcPr>
                </a:tc>
                <a:extLst>
                  <a:ext uri="{0D108BD9-81ED-4DB2-BD59-A6C34878D82A}">
                    <a16:rowId xmlns:a16="http://schemas.microsoft.com/office/drawing/2014/main" val="3688322950"/>
                  </a:ext>
                </a:extLst>
              </a:tr>
              <a:tr h="0">
                <a:tc>
                  <a:txBody>
                    <a:bodyPr/>
                    <a:lstStyle/>
                    <a:p>
                      <a:pPr algn="ctr"/>
                      <a:r>
                        <a:rPr lang="en-US" sz="3200">
                          <a:effectLst/>
                        </a:rPr>
                        <a:t>Baljeet</a:t>
                      </a:r>
                    </a:p>
                  </a:txBody>
                  <a:tcPr anchor="ctr">
                    <a:lnL>
                      <a:noFill/>
                    </a:lnL>
                    <a:lnR>
                      <a:noFill/>
                    </a:lnR>
                    <a:lnT>
                      <a:noFill/>
                    </a:lnT>
                    <a:lnB>
                      <a:noFill/>
                    </a:lnB>
                    <a:solidFill>
                      <a:srgbClr val="FAFBFC"/>
                    </a:solidFill>
                  </a:tcPr>
                </a:tc>
                <a:extLst>
                  <a:ext uri="{0D108BD9-81ED-4DB2-BD59-A6C34878D82A}">
                    <a16:rowId xmlns:a16="http://schemas.microsoft.com/office/drawing/2014/main" val="3042898425"/>
                  </a:ext>
                </a:extLst>
              </a:tr>
              <a:tr h="0">
                <a:tc>
                  <a:txBody>
                    <a:bodyPr/>
                    <a:lstStyle/>
                    <a:p>
                      <a:pPr algn="ctr"/>
                      <a:r>
                        <a:rPr lang="en-US" sz="3200" dirty="0">
                          <a:effectLst/>
                        </a:rPr>
                        <a:t>Harsh</a:t>
                      </a:r>
                    </a:p>
                  </a:txBody>
                  <a:tcPr anchor="ctr">
                    <a:lnL>
                      <a:noFill/>
                    </a:lnL>
                    <a:lnR>
                      <a:noFill/>
                    </a:lnR>
                    <a:lnT>
                      <a:noFill/>
                    </a:lnT>
                    <a:lnB>
                      <a:noFill/>
                    </a:lnB>
                    <a:solidFill>
                      <a:srgbClr val="FAFBFC"/>
                    </a:solidFill>
                  </a:tcPr>
                </a:tc>
                <a:extLst>
                  <a:ext uri="{0D108BD9-81ED-4DB2-BD59-A6C34878D82A}">
                    <a16:rowId xmlns:a16="http://schemas.microsoft.com/office/drawing/2014/main" val="809235754"/>
                  </a:ext>
                </a:extLst>
              </a:tr>
            </a:tbl>
          </a:graphicData>
        </a:graphic>
      </p:graphicFrame>
    </p:spTree>
    <p:extLst>
      <p:ext uri="{BB962C8B-B14F-4D97-AF65-F5344CB8AC3E}">
        <p14:creationId xmlns:p14="http://schemas.microsoft.com/office/powerpoint/2010/main" val="125019850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7C23A-06A8-06A9-C34A-1DFF6542E638}"/>
              </a:ext>
            </a:extLst>
          </p:cNvPr>
          <p:cNvSpPr>
            <a:spLocks noGrp="1"/>
          </p:cNvSpPr>
          <p:nvPr>
            <p:ph type="title"/>
          </p:nvPr>
        </p:nvSpPr>
        <p:spPr/>
        <p:txBody>
          <a:bodyPr/>
          <a:lstStyle/>
          <a:p>
            <a:r>
              <a:rPr lang="en-US" b="1" i="0" dirty="0">
                <a:effectLst/>
                <a:latin typeface="__Source_Sans_Pro_2fe30b"/>
              </a:rPr>
              <a:t>Division (÷)</a:t>
            </a:r>
            <a:br>
              <a:rPr lang="en-US" b="1" i="0" dirty="0">
                <a:effectLst/>
                <a:latin typeface="__Source_Sans_Pro_2fe30b"/>
              </a:rPr>
            </a:br>
            <a:endParaRPr lang="en-US" dirty="0"/>
          </a:p>
        </p:txBody>
      </p:sp>
      <p:sp>
        <p:nvSpPr>
          <p:cNvPr id="3" name="Content Placeholder 2">
            <a:extLst>
              <a:ext uri="{FF2B5EF4-FFF2-40B4-BE49-F238E27FC236}">
                <a16:creationId xmlns:a16="http://schemas.microsoft.com/office/drawing/2014/main" id="{19912D15-B578-31E6-72D4-F787390850F8}"/>
              </a:ext>
            </a:extLst>
          </p:cNvPr>
          <p:cNvSpPr>
            <a:spLocks noGrp="1"/>
          </p:cNvSpPr>
          <p:nvPr>
            <p:ph idx="1"/>
          </p:nvPr>
        </p:nvSpPr>
        <p:spPr>
          <a:xfrm>
            <a:off x="838200" y="1488558"/>
            <a:ext cx="10515600" cy="5369441"/>
          </a:xfrm>
        </p:spPr>
        <p:txBody>
          <a:bodyPr>
            <a:normAutofit/>
          </a:bodyPr>
          <a:lstStyle/>
          <a:p>
            <a:pPr algn="just"/>
            <a:r>
              <a:rPr lang="en-US" sz="3200" b="0" i="0" dirty="0">
                <a:effectLst/>
                <a:latin typeface="Calibri" panose="020F0502020204030204" pitchFamily="34" charset="0"/>
                <a:cs typeface="Calibri" panose="020F0502020204030204" pitchFamily="34" charset="0"/>
              </a:rPr>
              <a:t>Division Operation is represented by </a:t>
            </a:r>
            <a:r>
              <a:rPr lang="en-US" sz="3200" b="1" i="0" dirty="0">
                <a:effectLst/>
                <a:latin typeface="Calibri" panose="020F0502020204030204" pitchFamily="34" charset="0"/>
                <a:cs typeface="Calibri" panose="020F0502020204030204" pitchFamily="34" charset="0"/>
              </a:rPr>
              <a:t>"division"(÷ or /) </a:t>
            </a:r>
            <a:r>
              <a:rPr lang="en-US" sz="3200" b="0" i="0" dirty="0">
                <a:effectLst/>
                <a:latin typeface="Calibri" panose="020F0502020204030204" pitchFamily="34" charset="0"/>
                <a:cs typeface="Calibri" panose="020F0502020204030204" pitchFamily="34" charset="0"/>
              </a:rPr>
              <a:t>operator and is used in queries that involve keywords </a:t>
            </a:r>
            <a:r>
              <a:rPr lang="en-US" sz="3200" b="1" i="0" dirty="0">
                <a:effectLst/>
                <a:latin typeface="Calibri" panose="020F0502020204030204" pitchFamily="34" charset="0"/>
                <a:cs typeface="Calibri" panose="020F0502020204030204" pitchFamily="34" charset="0"/>
              </a:rPr>
              <a:t>"every"</a:t>
            </a:r>
            <a:r>
              <a:rPr lang="en-US" sz="3200" b="0" i="0" dirty="0">
                <a:effectLst/>
                <a:latin typeface="Calibri" panose="020F0502020204030204" pitchFamily="34" charset="0"/>
                <a:cs typeface="Calibri" panose="020F0502020204030204" pitchFamily="34" charset="0"/>
              </a:rPr>
              <a:t>, </a:t>
            </a:r>
            <a:r>
              <a:rPr lang="en-US" sz="3200" b="1" i="0" dirty="0">
                <a:effectLst/>
                <a:latin typeface="Calibri" panose="020F0502020204030204" pitchFamily="34" charset="0"/>
                <a:cs typeface="Calibri" panose="020F0502020204030204" pitchFamily="34" charset="0"/>
              </a:rPr>
              <a:t>"all"</a:t>
            </a:r>
            <a:r>
              <a:rPr lang="en-US" sz="3200" b="0" i="0" dirty="0">
                <a:effectLst/>
                <a:latin typeface="Calibri" panose="020F0502020204030204" pitchFamily="34" charset="0"/>
                <a:cs typeface="Calibri" panose="020F0502020204030204" pitchFamily="34" charset="0"/>
              </a:rPr>
              <a:t>, etc.</a:t>
            </a:r>
          </a:p>
          <a:p>
            <a:r>
              <a:rPr lang="en-US" sz="3200" b="1" i="0" dirty="0">
                <a:effectLst/>
                <a:latin typeface="Calibri" panose="020F0502020204030204" pitchFamily="34" charset="0"/>
                <a:cs typeface="Calibri" panose="020F0502020204030204" pitchFamily="34" charset="0"/>
              </a:rPr>
              <a:t>Notation : R(X,Y)/S(Y)</a:t>
            </a:r>
          </a:p>
          <a:p>
            <a:pPr algn="just"/>
            <a:r>
              <a:rPr lang="en-US" sz="3200" b="0" i="0" dirty="0">
                <a:effectLst/>
                <a:latin typeface="Calibri" panose="020F0502020204030204" pitchFamily="34" charset="0"/>
                <a:cs typeface="Calibri" panose="020F0502020204030204" pitchFamily="34" charset="0"/>
              </a:rPr>
              <a:t>Here,</a:t>
            </a:r>
            <a:br>
              <a:rPr lang="en-US" sz="3200" dirty="0">
                <a:latin typeface="Calibri" panose="020F0502020204030204" pitchFamily="34" charset="0"/>
                <a:cs typeface="Calibri" panose="020F0502020204030204" pitchFamily="34" charset="0"/>
              </a:rPr>
            </a:br>
            <a:r>
              <a:rPr lang="en-US" sz="3200" b="0" i="0" dirty="0">
                <a:effectLst/>
                <a:latin typeface="Calibri" panose="020F0502020204030204" pitchFamily="34" charset="0"/>
                <a:cs typeface="Calibri" panose="020F0502020204030204" pitchFamily="34" charset="0"/>
              </a:rPr>
              <a:t>R is the first relation from which data is retrieved.</a:t>
            </a:r>
            <a:br>
              <a:rPr lang="en-US" sz="3200" dirty="0">
                <a:latin typeface="Calibri" panose="020F0502020204030204" pitchFamily="34" charset="0"/>
                <a:cs typeface="Calibri" panose="020F0502020204030204" pitchFamily="34" charset="0"/>
              </a:rPr>
            </a:br>
            <a:r>
              <a:rPr lang="en-US" sz="3200" b="0" i="0" dirty="0">
                <a:effectLst/>
                <a:latin typeface="Calibri" panose="020F0502020204030204" pitchFamily="34" charset="0"/>
                <a:cs typeface="Calibri" panose="020F0502020204030204" pitchFamily="34" charset="0"/>
              </a:rPr>
              <a:t>S is the second relation that will help to retrieve the data.</a:t>
            </a:r>
            <a:br>
              <a:rPr lang="en-US" sz="3200" dirty="0">
                <a:latin typeface="Calibri" panose="020F0502020204030204" pitchFamily="34" charset="0"/>
                <a:cs typeface="Calibri" panose="020F0502020204030204" pitchFamily="34" charset="0"/>
              </a:rPr>
            </a:br>
            <a:r>
              <a:rPr lang="en-US" sz="3200" b="0" i="0" dirty="0">
                <a:effectLst/>
                <a:latin typeface="Calibri" panose="020F0502020204030204" pitchFamily="34" charset="0"/>
                <a:cs typeface="Calibri" panose="020F0502020204030204" pitchFamily="34" charset="0"/>
              </a:rPr>
              <a:t>X and Y are the attributes/columns present in relation. We can have multiple attributes in relation, but keep in mind that attributes of S must be a proper subset of attributes of R.</a:t>
            </a:r>
            <a:endParaRPr lang="en-US"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6372400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4CF89-F1F1-0127-7CD4-8DBA6CF11CA3}"/>
              </a:ext>
            </a:extLst>
          </p:cNvPr>
          <p:cNvSpPr>
            <a:spLocks noGrp="1"/>
          </p:cNvSpPr>
          <p:nvPr>
            <p:ph type="title"/>
          </p:nvPr>
        </p:nvSpPr>
        <p:spPr/>
        <p:txBody>
          <a:bodyPr/>
          <a:lstStyle/>
          <a:p>
            <a:r>
              <a:rPr lang="en-US" dirty="0"/>
              <a:t>Cont..</a:t>
            </a:r>
          </a:p>
        </p:txBody>
      </p:sp>
      <p:sp>
        <p:nvSpPr>
          <p:cNvPr id="3" name="Content Placeholder 2">
            <a:extLst>
              <a:ext uri="{FF2B5EF4-FFF2-40B4-BE49-F238E27FC236}">
                <a16:creationId xmlns:a16="http://schemas.microsoft.com/office/drawing/2014/main" id="{DB9CD810-65B8-6CD8-CE2E-EEB132C9D252}"/>
              </a:ext>
            </a:extLst>
          </p:cNvPr>
          <p:cNvSpPr>
            <a:spLocks noGrp="1"/>
          </p:cNvSpPr>
          <p:nvPr>
            <p:ph idx="1"/>
          </p:nvPr>
        </p:nvSpPr>
        <p:spPr>
          <a:xfrm>
            <a:off x="838200" y="1825624"/>
            <a:ext cx="10515600" cy="5032375"/>
          </a:xfrm>
        </p:spPr>
        <p:txBody>
          <a:bodyPr>
            <a:normAutofit lnSpcReduction="10000"/>
          </a:bodyPr>
          <a:lstStyle/>
          <a:p>
            <a:pPr algn="just"/>
            <a:r>
              <a:rPr lang="en-US" sz="3200" b="0" i="0" dirty="0">
                <a:effectLst/>
                <a:latin typeface="Calibri" panose="020F0502020204030204" pitchFamily="34" charset="0"/>
                <a:cs typeface="Calibri" panose="020F0502020204030204" pitchFamily="34" charset="0"/>
              </a:rPr>
              <a:t>For each corresponding value of Y, the above notation will return us the value of X from tuple&lt;X,Y&gt; which exists </a:t>
            </a:r>
            <a:r>
              <a:rPr lang="en-US" sz="3200" b="1" i="0" dirty="0">
                <a:effectLst/>
                <a:latin typeface="Calibri" panose="020F0502020204030204" pitchFamily="34" charset="0"/>
                <a:cs typeface="Calibri" panose="020F0502020204030204" pitchFamily="34" charset="0"/>
              </a:rPr>
              <a:t>everywhere</a:t>
            </a:r>
            <a:r>
              <a:rPr lang="en-US" sz="3200" b="0" i="0" dirty="0">
                <a:effectLst/>
                <a:latin typeface="Calibri" panose="020F0502020204030204" pitchFamily="34" charset="0"/>
                <a:cs typeface="Calibri" panose="020F0502020204030204" pitchFamily="34" charset="0"/>
              </a:rPr>
              <a:t>.</a:t>
            </a:r>
          </a:p>
          <a:p>
            <a:pPr algn="just"/>
            <a:r>
              <a:rPr lang="en-US" sz="3200" b="0" i="0" dirty="0">
                <a:effectLst/>
                <a:latin typeface="Calibri" panose="020F0502020204030204" pitchFamily="34" charset="0"/>
                <a:cs typeface="Calibri" panose="020F0502020204030204" pitchFamily="34" charset="0"/>
              </a:rPr>
              <a:t>We have two relations, ENROLLED and COURSE. ENROLLED consist of two attributes STUDENT_ID and COURSE_ID. It denotes the map of students who are enrolled in given courses.</a:t>
            </a:r>
          </a:p>
          <a:p>
            <a:pPr algn="just"/>
            <a:r>
              <a:rPr lang="en-US" sz="3200" b="0" i="0" dirty="0">
                <a:effectLst/>
                <a:latin typeface="Calibri" panose="020F0502020204030204" pitchFamily="34" charset="0"/>
                <a:cs typeface="Calibri" panose="020F0502020204030204" pitchFamily="34" charset="0"/>
              </a:rPr>
              <a:t>COURSE contains the list of courses available.</a:t>
            </a:r>
            <a:br>
              <a:rPr lang="en-US" sz="3200" b="0" i="0" dirty="0">
                <a:effectLst/>
                <a:latin typeface="Calibri" panose="020F0502020204030204" pitchFamily="34" charset="0"/>
                <a:cs typeface="Calibri" panose="020F0502020204030204" pitchFamily="34" charset="0"/>
              </a:rPr>
            </a:br>
            <a:r>
              <a:rPr lang="en-US" sz="3200" b="0" i="0" dirty="0">
                <a:effectLst/>
                <a:latin typeface="Calibri" panose="020F0502020204030204" pitchFamily="34" charset="0"/>
                <a:cs typeface="Calibri" panose="020F0502020204030204" pitchFamily="34" charset="0"/>
              </a:rPr>
              <a:t>See, here attributes/columns of COURSE relation are a proper subset of attributes/columns of ENROLLED relation. Hence Division operation can be used here.</a:t>
            </a:r>
          </a:p>
          <a:p>
            <a:pPr algn="just"/>
            <a:endParaRPr lang="en-US"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721999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6130C-B13D-D423-1458-B3B52636C517}"/>
              </a:ext>
            </a:extLst>
          </p:cNvPr>
          <p:cNvSpPr>
            <a:spLocks noGrp="1"/>
          </p:cNvSpPr>
          <p:nvPr>
            <p:ph type="title"/>
          </p:nvPr>
        </p:nvSpPr>
        <p:spPr/>
        <p:txBody>
          <a:bodyPr/>
          <a:lstStyle/>
          <a:p>
            <a:r>
              <a:rPr lang="en-US" dirty="0"/>
              <a:t>Example</a:t>
            </a:r>
          </a:p>
        </p:txBody>
      </p:sp>
      <p:sp>
        <p:nvSpPr>
          <p:cNvPr id="6" name="Content Placeholder 5">
            <a:extLst>
              <a:ext uri="{FF2B5EF4-FFF2-40B4-BE49-F238E27FC236}">
                <a16:creationId xmlns:a16="http://schemas.microsoft.com/office/drawing/2014/main" id="{8F8DAC98-0E64-6F4F-64F4-34862ED5636B}"/>
              </a:ext>
            </a:extLst>
          </p:cNvPr>
          <p:cNvSpPr>
            <a:spLocks noGrp="1"/>
          </p:cNvSpPr>
          <p:nvPr>
            <p:ph idx="1"/>
          </p:nvPr>
        </p:nvSpPr>
        <p:spPr>
          <a:xfrm>
            <a:off x="838200" y="1825624"/>
            <a:ext cx="10515600" cy="5032375"/>
          </a:xfrm>
        </p:spPr>
        <p:txBody>
          <a:bodyPr/>
          <a:lstStyle/>
          <a:p>
            <a:r>
              <a:rPr lang="en-US" dirty="0"/>
              <a:t>Enrolled                                                             Course</a:t>
            </a:r>
          </a:p>
          <a:p>
            <a:endParaRPr lang="en-US" dirty="0"/>
          </a:p>
        </p:txBody>
      </p:sp>
      <p:graphicFrame>
        <p:nvGraphicFramePr>
          <p:cNvPr id="7" name="Table 6">
            <a:extLst>
              <a:ext uri="{FF2B5EF4-FFF2-40B4-BE49-F238E27FC236}">
                <a16:creationId xmlns:a16="http://schemas.microsoft.com/office/drawing/2014/main" id="{BDA7B53A-058E-2D50-8345-D93529C662A7}"/>
              </a:ext>
            </a:extLst>
          </p:cNvPr>
          <p:cNvGraphicFramePr>
            <a:graphicFrameLocks noGrp="1"/>
          </p:cNvGraphicFramePr>
          <p:nvPr>
            <p:extLst>
              <p:ext uri="{D42A27DB-BD31-4B8C-83A1-F6EECF244321}">
                <p14:modId xmlns:p14="http://schemas.microsoft.com/office/powerpoint/2010/main" val="1201558463"/>
              </p:ext>
            </p:extLst>
          </p:nvPr>
        </p:nvGraphicFramePr>
        <p:xfrm>
          <a:off x="838199" y="2514599"/>
          <a:ext cx="4985658" cy="2721430"/>
        </p:xfrm>
        <a:graphic>
          <a:graphicData uri="http://schemas.openxmlformats.org/drawingml/2006/table">
            <a:tbl>
              <a:tblPr/>
              <a:tblGrid>
                <a:gridCol w="2492829">
                  <a:extLst>
                    <a:ext uri="{9D8B030D-6E8A-4147-A177-3AD203B41FA5}">
                      <a16:colId xmlns:a16="http://schemas.microsoft.com/office/drawing/2014/main" val="3191306805"/>
                    </a:ext>
                  </a:extLst>
                </a:gridCol>
                <a:gridCol w="2492829">
                  <a:extLst>
                    <a:ext uri="{9D8B030D-6E8A-4147-A177-3AD203B41FA5}">
                      <a16:colId xmlns:a16="http://schemas.microsoft.com/office/drawing/2014/main" val="4276722237"/>
                    </a:ext>
                  </a:extLst>
                </a:gridCol>
              </a:tblGrid>
              <a:tr h="544286">
                <a:tc>
                  <a:txBody>
                    <a:bodyPr/>
                    <a:lstStyle/>
                    <a:p>
                      <a:pPr algn="ctr"/>
                      <a:r>
                        <a:rPr lang="en-US" b="1">
                          <a:effectLst/>
                        </a:rPr>
                        <a:t>STUDENT_ID</a:t>
                      </a:r>
                    </a:p>
                  </a:txBody>
                  <a:tcPr anchor="ctr">
                    <a:lnL>
                      <a:noFill/>
                    </a:lnL>
                    <a:lnR>
                      <a:noFill/>
                    </a:lnR>
                    <a:lnT>
                      <a:noFill/>
                    </a:lnT>
                    <a:lnB>
                      <a:noFill/>
                    </a:lnB>
                    <a:solidFill>
                      <a:srgbClr val="FAFBFC"/>
                    </a:solidFill>
                  </a:tcPr>
                </a:tc>
                <a:tc>
                  <a:txBody>
                    <a:bodyPr/>
                    <a:lstStyle/>
                    <a:p>
                      <a:pPr algn="ctr"/>
                      <a:r>
                        <a:rPr lang="en-US" b="1" dirty="0">
                          <a:effectLst/>
                        </a:rPr>
                        <a:t>COURSE_ID</a:t>
                      </a:r>
                    </a:p>
                  </a:txBody>
                  <a:tcPr anchor="ctr">
                    <a:lnL>
                      <a:noFill/>
                    </a:lnL>
                    <a:lnR>
                      <a:noFill/>
                    </a:lnR>
                    <a:lnT>
                      <a:noFill/>
                    </a:lnT>
                    <a:lnB>
                      <a:noFill/>
                    </a:lnB>
                    <a:solidFill>
                      <a:srgbClr val="FAFBFC"/>
                    </a:solidFill>
                  </a:tcPr>
                </a:tc>
                <a:extLst>
                  <a:ext uri="{0D108BD9-81ED-4DB2-BD59-A6C34878D82A}">
                    <a16:rowId xmlns:a16="http://schemas.microsoft.com/office/drawing/2014/main" val="3762269295"/>
                  </a:ext>
                </a:extLst>
              </a:tr>
              <a:tr h="544286">
                <a:tc>
                  <a:txBody>
                    <a:bodyPr/>
                    <a:lstStyle/>
                    <a:p>
                      <a:pPr algn="ctr"/>
                      <a:r>
                        <a:rPr lang="en-US">
                          <a:effectLst/>
                        </a:rPr>
                        <a:t>Student_1</a:t>
                      </a:r>
                    </a:p>
                  </a:txBody>
                  <a:tcPr anchor="ctr">
                    <a:lnL>
                      <a:noFill/>
                    </a:lnL>
                    <a:lnR>
                      <a:noFill/>
                    </a:lnR>
                    <a:lnT>
                      <a:noFill/>
                    </a:lnT>
                    <a:lnB>
                      <a:noFill/>
                    </a:lnB>
                    <a:solidFill>
                      <a:srgbClr val="FAFBFC"/>
                    </a:solidFill>
                  </a:tcPr>
                </a:tc>
                <a:tc>
                  <a:txBody>
                    <a:bodyPr/>
                    <a:lstStyle/>
                    <a:p>
                      <a:pPr algn="ctr"/>
                      <a:r>
                        <a:rPr lang="en-US">
                          <a:effectLst/>
                        </a:rPr>
                        <a:t>DBMS</a:t>
                      </a:r>
                    </a:p>
                  </a:txBody>
                  <a:tcPr anchor="ctr">
                    <a:lnL>
                      <a:noFill/>
                    </a:lnL>
                    <a:lnR>
                      <a:noFill/>
                    </a:lnR>
                    <a:lnT>
                      <a:noFill/>
                    </a:lnT>
                    <a:lnB>
                      <a:noFill/>
                    </a:lnB>
                    <a:solidFill>
                      <a:srgbClr val="FAFBFC"/>
                    </a:solidFill>
                  </a:tcPr>
                </a:tc>
                <a:extLst>
                  <a:ext uri="{0D108BD9-81ED-4DB2-BD59-A6C34878D82A}">
                    <a16:rowId xmlns:a16="http://schemas.microsoft.com/office/drawing/2014/main" val="2929299596"/>
                  </a:ext>
                </a:extLst>
              </a:tr>
              <a:tr h="544286">
                <a:tc>
                  <a:txBody>
                    <a:bodyPr/>
                    <a:lstStyle/>
                    <a:p>
                      <a:pPr algn="ctr"/>
                      <a:r>
                        <a:rPr lang="en-US">
                          <a:effectLst/>
                        </a:rPr>
                        <a:t>Student_2</a:t>
                      </a:r>
                    </a:p>
                  </a:txBody>
                  <a:tcPr anchor="ctr">
                    <a:lnL>
                      <a:noFill/>
                    </a:lnL>
                    <a:lnR>
                      <a:noFill/>
                    </a:lnR>
                    <a:lnT>
                      <a:noFill/>
                    </a:lnT>
                    <a:lnB>
                      <a:noFill/>
                    </a:lnB>
                    <a:solidFill>
                      <a:srgbClr val="FAFBFC"/>
                    </a:solidFill>
                  </a:tcPr>
                </a:tc>
                <a:tc>
                  <a:txBody>
                    <a:bodyPr/>
                    <a:lstStyle/>
                    <a:p>
                      <a:pPr algn="ctr"/>
                      <a:r>
                        <a:rPr lang="en-US">
                          <a:effectLst/>
                        </a:rPr>
                        <a:t>DBMS</a:t>
                      </a:r>
                    </a:p>
                  </a:txBody>
                  <a:tcPr anchor="ctr">
                    <a:lnL>
                      <a:noFill/>
                    </a:lnL>
                    <a:lnR>
                      <a:noFill/>
                    </a:lnR>
                    <a:lnT>
                      <a:noFill/>
                    </a:lnT>
                    <a:lnB>
                      <a:noFill/>
                    </a:lnB>
                    <a:solidFill>
                      <a:srgbClr val="FAFBFC"/>
                    </a:solidFill>
                  </a:tcPr>
                </a:tc>
                <a:extLst>
                  <a:ext uri="{0D108BD9-81ED-4DB2-BD59-A6C34878D82A}">
                    <a16:rowId xmlns:a16="http://schemas.microsoft.com/office/drawing/2014/main" val="3548302709"/>
                  </a:ext>
                </a:extLst>
              </a:tr>
              <a:tr h="544286">
                <a:tc>
                  <a:txBody>
                    <a:bodyPr/>
                    <a:lstStyle/>
                    <a:p>
                      <a:pPr algn="ctr"/>
                      <a:r>
                        <a:rPr lang="en-US">
                          <a:effectLst/>
                        </a:rPr>
                        <a:t>Student_1</a:t>
                      </a:r>
                    </a:p>
                  </a:txBody>
                  <a:tcPr anchor="ctr">
                    <a:lnL>
                      <a:noFill/>
                    </a:lnL>
                    <a:lnR>
                      <a:noFill/>
                    </a:lnR>
                    <a:lnT>
                      <a:noFill/>
                    </a:lnT>
                    <a:lnB>
                      <a:noFill/>
                    </a:lnB>
                    <a:solidFill>
                      <a:srgbClr val="FAFBFC"/>
                    </a:solidFill>
                  </a:tcPr>
                </a:tc>
                <a:tc>
                  <a:txBody>
                    <a:bodyPr/>
                    <a:lstStyle/>
                    <a:p>
                      <a:pPr algn="ctr"/>
                      <a:r>
                        <a:rPr lang="en-US">
                          <a:effectLst/>
                        </a:rPr>
                        <a:t>OS</a:t>
                      </a:r>
                    </a:p>
                  </a:txBody>
                  <a:tcPr anchor="ctr">
                    <a:lnL>
                      <a:noFill/>
                    </a:lnL>
                    <a:lnR>
                      <a:noFill/>
                    </a:lnR>
                    <a:lnT>
                      <a:noFill/>
                    </a:lnT>
                    <a:lnB>
                      <a:noFill/>
                    </a:lnB>
                    <a:solidFill>
                      <a:srgbClr val="FAFBFC"/>
                    </a:solidFill>
                  </a:tcPr>
                </a:tc>
                <a:extLst>
                  <a:ext uri="{0D108BD9-81ED-4DB2-BD59-A6C34878D82A}">
                    <a16:rowId xmlns:a16="http://schemas.microsoft.com/office/drawing/2014/main" val="350081379"/>
                  </a:ext>
                </a:extLst>
              </a:tr>
              <a:tr h="544286">
                <a:tc>
                  <a:txBody>
                    <a:bodyPr/>
                    <a:lstStyle/>
                    <a:p>
                      <a:pPr algn="ctr"/>
                      <a:r>
                        <a:rPr lang="en-US">
                          <a:effectLst/>
                        </a:rPr>
                        <a:t>Student_3</a:t>
                      </a:r>
                    </a:p>
                  </a:txBody>
                  <a:tcPr anchor="ctr">
                    <a:lnL>
                      <a:noFill/>
                    </a:lnL>
                    <a:lnR>
                      <a:noFill/>
                    </a:lnR>
                    <a:lnT>
                      <a:noFill/>
                    </a:lnT>
                    <a:lnB>
                      <a:noFill/>
                    </a:lnB>
                    <a:solidFill>
                      <a:srgbClr val="FAFBFC"/>
                    </a:solidFill>
                  </a:tcPr>
                </a:tc>
                <a:tc>
                  <a:txBody>
                    <a:bodyPr/>
                    <a:lstStyle/>
                    <a:p>
                      <a:pPr algn="ctr"/>
                      <a:r>
                        <a:rPr lang="en-US" dirty="0">
                          <a:effectLst/>
                        </a:rPr>
                        <a:t>OS</a:t>
                      </a:r>
                    </a:p>
                  </a:txBody>
                  <a:tcPr anchor="ctr">
                    <a:lnL>
                      <a:noFill/>
                    </a:lnL>
                    <a:lnR>
                      <a:noFill/>
                    </a:lnR>
                    <a:lnT>
                      <a:noFill/>
                    </a:lnT>
                    <a:lnB>
                      <a:noFill/>
                    </a:lnB>
                    <a:solidFill>
                      <a:srgbClr val="FAFBFC"/>
                    </a:solidFill>
                  </a:tcPr>
                </a:tc>
                <a:extLst>
                  <a:ext uri="{0D108BD9-81ED-4DB2-BD59-A6C34878D82A}">
                    <a16:rowId xmlns:a16="http://schemas.microsoft.com/office/drawing/2014/main" val="2421612500"/>
                  </a:ext>
                </a:extLst>
              </a:tr>
            </a:tbl>
          </a:graphicData>
        </a:graphic>
      </p:graphicFrame>
      <p:graphicFrame>
        <p:nvGraphicFramePr>
          <p:cNvPr id="8" name="Table 7">
            <a:extLst>
              <a:ext uri="{FF2B5EF4-FFF2-40B4-BE49-F238E27FC236}">
                <a16:creationId xmlns:a16="http://schemas.microsoft.com/office/drawing/2014/main" id="{8C80698B-C328-DE69-044A-0AD374FEDE8C}"/>
              </a:ext>
            </a:extLst>
          </p:cNvPr>
          <p:cNvGraphicFramePr>
            <a:graphicFrameLocks noGrp="1"/>
          </p:cNvGraphicFramePr>
          <p:nvPr>
            <p:extLst>
              <p:ext uri="{D42A27DB-BD31-4B8C-83A1-F6EECF244321}">
                <p14:modId xmlns:p14="http://schemas.microsoft.com/office/powerpoint/2010/main" val="2473425663"/>
              </p:ext>
            </p:extLst>
          </p:nvPr>
        </p:nvGraphicFramePr>
        <p:xfrm>
          <a:off x="6861628" y="2514598"/>
          <a:ext cx="3643085" cy="2122716"/>
        </p:xfrm>
        <a:graphic>
          <a:graphicData uri="http://schemas.openxmlformats.org/drawingml/2006/table">
            <a:tbl>
              <a:tblPr/>
              <a:tblGrid>
                <a:gridCol w="3643085">
                  <a:extLst>
                    <a:ext uri="{9D8B030D-6E8A-4147-A177-3AD203B41FA5}">
                      <a16:colId xmlns:a16="http://schemas.microsoft.com/office/drawing/2014/main" val="1155991216"/>
                    </a:ext>
                  </a:extLst>
                </a:gridCol>
              </a:tblGrid>
              <a:tr h="707572">
                <a:tc>
                  <a:txBody>
                    <a:bodyPr/>
                    <a:lstStyle/>
                    <a:p>
                      <a:pPr algn="ctr"/>
                      <a:r>
                        <a:rPr lang="en-US" b="1" dirty="0">
                          <a:effectLst/>
                        </a:rPr>
                        <a:t>COURSE_ID</a:t>
                      </a:r>
                    </a:p>
                  </a:txBody>
                  <a:tcPr anchor="ctr">
                    <a:lnL>
                      <a:noFill/>
                    </a:lnL>
                    <a:lnR>
                      <a:noFill/>
                    </a:lnR>
                    <a:lnT>
                      <a:noFill/>
                    </a:lnT>
                    <a:lnB>
                      <a:noFill/>
                    </a:lnB>
                    <a:solidFill>
                      <a:srgbClr val="FAFBFC"/>
                    </a:solidFill>
                  </a:tcPr>
                </a:tc>
                <a:extLst>
                  <a:ext uri="{0D108BD9-81ED-4DB2-BD59-A6C34878D82A}">
                    <a16:rowId xmlns:a16="http://schemas.microsoft.com/office/drawing/2014/main" val="1219125109"/>
                  </a:ext>
                </a:extLst>
              </a:tr>
              <a:tr h="707572">
                <a:tc>
                  <a:txBody>
                    <a:bodyPr/>
                    <a:lstStyle/>
                    <a:p>
                      <a:pPr algn="ctr"/>
                      <a:r>
                        <a:rPr lang="en-US">
                          <a:effectLst/>
                        </a:rPr>
                        <a:t>DBMS</a:t>
                      </a:r>
                    </a:p>
                  </a:txBody>
                  <a:tcPr anchor="ctr">
                    <a:lnL>
                      <a:noFill/>
                    </a:lnL>
                    <a:lnR>
                      <a:noFill/>
                    </a:lnR>
                    <a:lnT>
                      <a:noFill/>
                    </a:lnT>
                    <a:lnB>
                      <a:noFill/>
                    </a:lnB>
                    <a:solidFill>
                      <a:srgbClr val="FAFBFC"/>
                    </a:solidFill>
                  </a:tcPr>
                </a:tc>
                <a:extLst>
                  <a:ext uri="{0D108BD9-81ED-4DB2-BD59-A6C34878D82A}">
                    <a16:rowId xmlns:a16="http://schemas.microsoft.com/office/drawing/2014/main" val="637363524"/>
                  </a:ext>
                </a:extLst>
              </a:tr>
              <a:tr h="707572">
                <a:tc>
                  <a:txBody>
                    <a:bodyPr/>
                    <a:lstStyle/>
                    <a:p>
                      <a:pPr algn="ctr"/>
                      <a:r>
                        <a:rPr lang="en-US" dirty="0">
                          <a:effectLst/>
                        </a:rPr>
                        <a:t>OS</a:t>
                      </a:r>
                    </a:p>
                  </a:txBody>
                  <a:tcPr anchor="ctr">
                    <a:lnL>
                      <a:noFill/>
                    </a:lnL>
                    <a:lnR>
                      <a:noFill/>
                    </a:lnR>
                    <a:lnT>
                      <a:noFill/>
                    </a:lnT>
                    <a:lnB>
                      <a:noFill/>
                    </a:lnB>
                    <a:solidFill>
                      <a:srgbClr val="FAFBFC"/>
                    </a:solidFill>
                  </a:tcPr>
                </a:tc>
                <a:extLst>
                  <a:ext uri="{0D108BD9-81ED-4DB2-BD59-A6C34878D82A}">
                    <a16:rowId xmlns:a16="http://schemas.microsoft.com/office/drawing/2014/main" val="2838707778"/>
                  </a:ext>
                </a:extLst>
              </a:tr>
            </a:tbl>
          </a:graphicData>
        </a:graphic>
      </p:graphicFrame>
    </p:spTree>
    <p:extLst>
      <p:ext uri="{BB962C8B-B14F-4D97-AF65-F5344CB8AC3E}">
        <p14:creationId xmlns:p14="http://schemas.microsoft.com/office/powerpoint/2010/main" val="143221974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A1080-E36B-AA74-6F31-A09D620E932A}"/>
              </a:ext>
            </a:extLst>
          </p:cNvPr>
          <p:cNvSpPr>
            <a:spLocks noGrp="1"/>
          </p:cNvSpPr>
          <p:nvPr>
            <p:ph type="title"/>
          </p:nvPr>
        </p:nvSpPr>
        <p:spPr/>
        <p:txBody>
          <a:bodyPr/>
          <a:lstStyle/>
          <a:p>
            <a:r>
              <a:rPr lang="en-US" dirty="0"/>
              <a:t>Cont..</a:t>
            </a:r>
          </a:p>
        </p:txBody>
      </p:sp>
      <p:sp>
        <p:nvSpPr>
          <p:cNvPr id="3" name="Content Placeholder 2">
            <a:extLst>
              <a:ext uri="{FF2B5EF4-FFF2-40B4-BE49-F238E27FC236}">
                <a16:creationId xmlns:a16="http://schemas.microsoft.com/office/drawing/2014/main" id="{41038348-CC30-3F94-04F2-AF366F8288CC}"/>
              </a:ext>
            </a:extLst>
          </p:cNvPr>
          <p:cNvSpPr>
            <a:spLocks noGrp="1"/>
          </p:cNvSpPr>
          <p:nvPr>
            <p:ph idx="1"/>
          </p:nvPr>
        </p:nvSpPr>
        <p:spPr/>
        <p:txBody>
          <a:bodyPr/>
          <a:lstStyle/>
          <a:p>
            <a:r>
              <a:rPr lang="en-US" b="1" dirty="0"/>
              <a:t>ENROLLED(STUDENT_ID, COURSE_ID)/COURSE(COURSE_ID)</a:t>
            </a:r>
          </a:p>
          <a:p>
            <a:endParaRPr lang="en-US" b="1" dirty="0"/>
          </a:p>
          <a:p>
            <a:endParaRPr lang="en-US" dirty="0"/>
          </a:p>
        </p:txBody>
      </p:sp>
      <p:graphicFrame>
        <p:nvGraphicFramePr>
          <p:cNvPr id="4" name="Table 3">
            <a:extLst>
              <a:ext uri="{FF2B5EF4-FFF2-40B4-BE49-F238E27FC236}">
                <a16:creationId xmlns:a16="http://schemas.microsoft.com/office/drawing/2014/main" id="{FAB5BB77-CBE0-730E-B159-2958D37BA53D}"/>
              </a:ext>
            </a:extLst>
          </p:cNvPr>
          <p:cNvGraphicFramePr>
            <a:graphicFrameLocks noGrp="1"/>
          </p:cNvGraphicFramePr>
          <p:nvPr>
            <p:extLst>
              <p:ext uri="{D42A27DB-BD31-4B8C-83A1-F6EECF244321}">
                <p14:modId xmlns:p14="http://schemas.microsoft.com/office/powerpoint/2010/main" val="3379061050"/>
              </p:ext>
            </p:extLst>
          </p:nvPr>
        </p:nvGraphicFramePr>
        <p:xfrm>
          <a:off x="4292599" y="2697480"/>
          <a:ext cx="4067629" cy="1635034"/>
        </p:xfrm>
        <a:graphic>
          <a:graphicData uri="http://schemas.openxmlformats.org/drawingml/2006/table">
            <a:tbl>
              <a:tblPr/>
              <a:tblGrid>
                <a:gridCol w="4067629">
                  <a:extLst>
                    <a:ext uri="{9D8B030D-6E8A-4147-A177-3AD203B41FA5}">
                      <a16:colId xmlns:a16="http://schemas.microsoft.com/office/drawing/2014/main" val="3385181644"/>
                    </a:ext>
                  </a:extLst>
                </a:gridCol>
              </a:tblGrid>
              <a:tr h="817517">
                <a:tc>
                  <a:txBody>
                    <a:bodyPr/>
                    <a:lstStyle/>
                    <a:p>
                      <a:pPr algn="ctr"/>
                      <a:r>
                        <a:rPr lang="en-US" b="1" dirty="0">
                          <a:effectLst/>
                        </a:rPr>
                        <a:t>STUDENT_ID</a:t>
                      </a:r>
                    </a:p>
                  </a:txBody>
                  <a:tcPr anchor="ctr">
                    <a:lnL>
                      <a:noFill/>
                    </a:lnL>
                    <a:lnR>
                      <a:noFill/>
                    </a:lnR>
                    <a:lnT>
                      <a:noFill/>
                    </a:lnT>
                    <a:lnB>
                      <a:noFill/>
                    </a:lnB>
                    <a:solidFill>
                      <a:srgbClr val="FAFBFC"/>
                    </a:solidFill>
                  </a:tcPr>
                </a:tc>
                <a:extLst>
                  <a:ext uri="{0D108BD9-81ED-4DB2-BD59-A6C34878D82A}">
                    <a16:rowId xmlns:a16="http://schemas.microsoft.com/office/drawing/2014/main" val="3592657140"/>
                  </a:ext>
                </a:extLst>
              </a:tr>
              <a:tr h="817517">
                <a:tc>
                  <a:txBody>
                    <a:bodyPr/>
                    <a:lstStyle/>
                    <a:p>
                      <a:pPr algn="ctr"/>
                      <a:r>
                        <a:rPr lang="en-US" dirty="0">
                          <a:effectLst/>
                        </a:rPr>
                        <a:t>Student_1</a:t>
                      </a:r>
                    </a:p>
                  </a:txBody>
                  <a:tcPr anchor="ctr">
                    <a:lnL>
                      <a:noFill/>
                    </a:lnL>
                    <a:lnR>
                      <a:noFill/>
                    </a:lnR>
                    <a:lnT>
                      <a:noFill/>
                    </a:lnT>
                    <a:lnB>
                      <a:noFill/>
                    </a:lnB>
                    <a:solidFill>
                      <a:srgbClr val="FAFBFC"/>
                    </a:solidFill>
                  </a:tcPr>
                </a:tc>
                <a:extLst>
                  <a:ext uri="{0D108BD9-81ED-4DB2-BD59-A6C34878D82A}">
                    <a16:rowId xmlns:a16="http://schemas.microsoft.com/office/drawing/2014/main" val="4220364097"/>
                  </a:ext>
                </a:extLst>
              </a:tr>
            </a:tbl>
          </a:graphicData>
        </a:graphic>
      </p:graphicFrame>
    </p:spTree>
    <p:extLst>
      <p:ext uri="{BB962C8B-B14F-4D97-AF65-F5344CB8AC3E}">
        <p14:creationId xmlns:p14="http://schemas.microsoft.com/office/powerpoint/2010/main" val="226730478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43942-F558-7001-8A70-F11E724ED218}"/>
              </a:ext>
            </a:extLst>
          </p:cNvPr>
          <p:cNvSpPr>
            <a:spLocks noGrp="1"/>
          </p:cNvSpPr>
          <p:nvPr>
            <p:ph type="title"/>
          </p:nvPr>
        </p:nvSpPr>
        <p:spPr/>
        <p:txBody>
          <a:bodyPr>
            <a:normAutofit fontScale="90000"/>
          </a:bodyPr>
          <a:lstStyle/>
          <a:p>
            <a:r>
              <a:rPr lang="en-US" b="1" i="0" dirty="0">
                <a:effectLst/>
                <a:latin typeface="__Source_Sans_Pro_2fe30b"/>
              </a:rPr>
              <a:t>Procedural Language and Declarative </a:t>
            </a:r>
            <a:r>
              <a:rPr lang="en-US" b="1" i="0" dirty="0" err="1">
                <a:effectLst/>
                <a:latin typeface="__Source_Sans_Pro_2fe30b"/>
              </a:rPr>
              <a:t>Langauge</a:t>
            </a:r>
            <a:br>
              <a:rPr lang="en-US" b="0" i="0" dirty="0">
                <a:solidFill>
                  <a:srgbClr val="61738E"/>
                </a:solidFill>
                <a:effectLst/>
                <a:latin typeface="__Source_Sans_Pro_2fe30b"/>
              </a:rPr>
            </a:br>
            <a:endParaRPr lang="en-US" dirty="0"/>
          </a:p>
        </p:txBody>
      </p:sp>
      <p:sp>
        <p:nvSpPr>
          <p:cNvPr id="3" name="Content Placeholder 2">
            <a:extLst>
              <a:ext uri="{FF2B5EF4-FFF2-40B4-BE49-F238E27FC236}">
                <a16:creationId xmlns:a16="http://schemas.microsoft.com/office/drawing/2014/main" id="{FDB4DF4D-FA8F-7645-0D2B-9B268E8FDF84}"/>
              </a:ext>
            </a:extLst>
          </p:cNvPr>
          <p:cNvSpPr>
            <a:spLocks noGrp="1"/>
          </p:cNvSpPr>
          <p:nvPr>
            <p:ph idx="1"/>
          </p:nvPr>
        </p:nvSpPr>
        <p:spPr/>
        <p:txBody>
          <a:bodyPr/>
          <a:lstStyle/>
          <a:p>
            <a:pPr algn="just">
              <a:buFont typeface="+mj-lt"/>
              <a:buAutoNum type="arabicPeriod"/>
            </a:pPr>
            <a:r>
              <a:rPr lang="en-US" sz="3200" b="1" i="0" dirty="0">
                <a:effectLst/>
                <a:latin typeface="Calibri" panose="020F0502020204030204" pitchFamily="34" charset="0"/>
                <a:cs typeface="Calibri" panose="020F0502020204030204" pitchFamily="34" charset="0"/>
              </a:rPr>
              <a:t>Procedural Language</a:t>
            </a:r>
            <a:r>
              <a:rPr lang="en-US" sz="3200" b="0" i="0" dirty="0">
                <a:effectLst/>
                <a:latin typeface="Calibri" panose="020F0502020204030204" pitchFamily="34" charset="0"/>
                <a:cs typeface="Calibri" panose="020F0502020204030204" pitchFamily="34" charset="0"/>
              </a:rPr>
              <a:t> - Those Languages which clearly define how to get the required results from the Database are called Procedural Language. </a:t>
            </a:r>
            <a:r>
              <a:rPr lang="en-US" sz="3200" b="1" i="0" dirty="0">
                <a:effectLst/>
                <a:latin typeface="Calibri" panose="020F0502020204030204" pitchFamily="34" charset="0"/>
                <a:cs typeface="Calibri" panose="020F0502020204030204" pitchFamily="34" charset="0"/>
              </a:rPr>
              <a:t>Relational algebra</a:t>
            </a:r>
            <a:r>
              <a:rPr lang="en-US" sz="3200" b="0" i="0" dirty="0">
                <a:effectLst/>
                <a:latin typeface="Calibri" panose="020F0502020204030204" pitchFamily="34" charset="0"/>
                <a:cs typeface="Calibri" panose="020F0502020204030204" pitchFamily="34" charset="0"/>
              </a:rPr>
              <a:t> is a Procedural Language.</a:t>
            </a:r>
          </a:p>
          <a:p>
            <a:pPr algn="just">
              <a:buFont typeface="+mj-lt"/>
              <a:buAutoNum type="arabicPeriod"/>
            </a:pPr>
            <a:r>
              <a:rPr lang="en-US" sz="3200" b="1" i="0" dirty="0">
                <a:effectLst/>
                <a:latin typeface="Calibri" panose="020F0502020204030204" pitchFamily="34" charset="0"/>
                <a:cs typeface="Calibri" panose="020F0502020204030204" pitchFamily="34" charset="0"/>
              </a:rPr>
              <a:t>Declarative Language</a:t>
            </a:r>
            <a:r>
              <a:rPr lang="en-US" sz="3200" b="0" i="0" dirty="0">
                <a:effectLst/>
                <a:latin typeface="Calibri" panose="020F0502020204030204" pitchFamily="34" charset="0"/>
                <a:cs typeface="Calibri" panose="020F0502020204030204" pitchFamily="34" charset="0"/>
              </a:rPr>
              <a:t> - Those Language that only cares about What to get from the database without getting into how to get the results are called Declarative Language. </a:t>
            </a:r>
            <a:r>
              <a:rPr lang="en-US" sz="3200" b="1" i="0" dirty="0">
                <a:effectLst/>
                <a:latin typeface="Calibri" panose="020F0502020204030204" pitchFamily="34" charset="0"/>
                <a:cs typeface="Calibri" panose="020F0502020204030204" pitchFamily="34" charset="0"/>
              </a:rPr>
              <a:t>Relational Calculus</a:t>
            </a:r>
            <a:r>
              <a:rPr lang="en-US" sz="3200" b="0" i="0" dirty="0">
                <a:effectLst/>
                <a:latin typeface="Calibri" panose="020F0502020204030204" pitchFamily="34" charset="0"/>
                <a:cs typeface="Calibri" panose="020F0502020204030204" pitchFamily="34" charset="0"/>
              </a:rPr>
              <a:t> is a Declarative Language.</a:t>
            </a:r>
          </a:p>
          <a:p>
            <a:endParaRPr lang="en-US" dirty="0"/>
          </a:p>
        </p:txBody>
      </p:sp>
    </p:spTree>
    <p:extLst>
      <p:ext uri="{BB962C8B-B14F-4D97-AF65-F5344CB8AC3E}">
        <p14:creationId xmlns:p14="http://schemas.microsoft.com/office/powerpoint/2010/main" val="94682439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E875A-8DFA-1910-C54E-B563382DC52A}"/>
              </a:ext>
            </a:extLst>
          </p:cNvPr>
          <p:cNvSpPr>
            <a:spLocks noGrp="1"/>
          </p:cNvSpPr>
          <p:nvPr>
            <p:ph type="title"/>
          </p:nvPr>
        </p:nvSpPr>
        <p:spPr/>
        <p:txBody>
          <a:bodyPr/>
          <a:lstStyle/>
          <a:p>
            <a:r>
              <a:rPr lang="en-US" b="1" dirty="0"/>
              <a:t>Relational Calculus</a:t>
            </a:r>
          </a:p>
        </p:txBody>
      </p:sp>
      <p:sp>
        <p:nvSpPr>
          <p:cNvPr id="3" name="Content Placeholder 2">
            <a:extLst>
              <a:ext uri="{FF2B5EF4-FFF2-40B4-BE49-F238E27FC236}">
                <a16:creationId xmlns:a16="http://schemas.microsoft.com/office/drawing/2014/main" id="{A0F47941-1E96-70B6-A006-4C58DBEDC961}"/>
              </a:ext>
            </a:extLst>
          </p:cNvPr>
          <p:cNvSpPr>
            <a:spLocks noGrp="1"/>
          </p:cNvSpPr>
          <p:nvPr>
            <p:ph idx="1"/>
          </p:nvPr>
        </p:nvSpPr>
        <p:spPr/>
        <p:txBody>
          <a:bodyPr>
            <a:normAutofit/>
          </a:bodyPr>
          <a:lstStyle/>
          <a:p>
            <a:pPr algn="just"/>
            <a:r>
              <a:rPr lang="en-US" sz="3200" b="1" dirty="0"/>
              <a:t>Relational Calculus</a:t>
            </a:r>
            <a:r>
              <a:rPr lang="en-US" sz="3200" dirty="0"/>
              <a:t> is a </a:t>
            </a:r>
            <a:r>
              <a:rPr lang="en-US" sz="3200" b="1" dirty="0"/>
              <a:t>non-procedural query language</a:t>
            </a:r>
            <a:r>
              <a:rPr lang="en-US" sz="3200" dirty="0"/>
              <a:t> in </a:t>
            </a:r>
            <a:r>
              <a:rPr lang="en-US" sz="3200" b="1" dirty="0"/>
              <a:t>Relational Database Management Systems (RDBMS)</a:t>
            </a:r>
            <a:r>
              <a:rPr lang="en-US" sz="3200" dirty="0"/>
              <a:t> that allows users to specify what they want to retrieve </a:t>
            </a:r>
            <a:r>
              <a:rPr lang="en-US" sz="3200" b="1" dirty="0"/>
              <a:t>without specifying how to retrieve it</a:t>
            </a:r>
            <a:r>
              <a:rPr lang="en-US" sz="3200" dirty="0"/>
              <a:t>. Unlike </a:t>
            </a:r>
            <a:r>
              <a:rPr lang="en-US" sz="3200" b="1" dirty="0"/>
              <a:t>Relational Algebra</a:t>
            </a:r>
            <a:r>
              <a:rPr lang="en-US" sz="3200" dirty="0"/>
              <a:t>, which focuses on step-by-step operations, </a:t>
            </a:r>
            <a:r>
              <a:rPr lang="en-US" sz="3200" b="1" dirty="0"/>
              <a:t>Relational Calculus</a:t>
            </a:r>
            <a:r>
              <a:rPr lang="en-US" sz="3200" dirty="0"/>
              <a:t> focuses on describing the expected result using </a:t>
            </a:r>
            <a:r>
              <a:rPr lang="en-US" sz="3200" b="1" dirty="0"/>
              <a:t>logical expressions</a:t>
            </a:r>
            <a:r>
              <a:rPr lang="en-US" sz="3200" dirty="0"/>
              <a:t>.</a:t>
            </a:r>
          </a:p>
        </p:txBody>
      </p:sp>
    </p:spTree>
    <p:extLst>
      <p:ext uri="{BB962C8B-B14F-4D97-AF65-F5344CB8AC3E}">
        <p14:creationId xmlns:p14="http://schemas.microsoft.com/office/powerpoint/2010/main" val="37991013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B4012E-0083-07E8-F8FB-1BE160C63280}"/>
              </a:ext>
            </a:extLst>
          </p:cNvPr>
          <p:cNvSpPr>
            <a:spLocks noGrp="1"/>
          </p:cNvSpPr>
          <p:nvPr>
            <p:ph type="title"/>
          </p:nvPr>
        </p:nvSpPr>
        <p:spPr/>
        <p:txBody>
          <a:bodyPr/>
          <a:lstStyle/>
          <a:p>
            <a:r>
              <a:rPr lang="en-US" b="1" i="0" dirty="0">
                <a:effectLst/>
                <a:latin typeface="__Source_Sans_Pro_2fe30b"/>
              </a:rPr>
              <a:t>Select (</a:t>
            </a:r>
            <a:r>
              <a:rPr lang="el-GR" b="1" i="0" dirty="0">
                <a:effectLst/>
                <a:latin typeface="__Source_Sans_Pro_2fe30b"/>
              </a:rPr>
              <a:t>σ)</a:t>
            </a:r>
            <a:br>
              <a:rPr lang="el-GR" b="1" i="0" dirty="0">
                <a:effectLst/>
                <a:latin typeface="__Source_Sans_Pro_2fe30b"/>
              </a:rPr>
            </a:br>
            <a:endParaRPr lang="en-US" dirty="0"/>
          </a:p>
        </p:txBody>
      </p:sp>
      <p:sp>
        <p:nvSpPr>
          <p:cNvPr id="3" name="Content Placeholder 2">
            <a:extLst>
              <a:ext uri="{FF2B5EF4-FFF2-40B4-BE49-F238E27FC236}">
                <a16:creationId xmlns:a16="http://schemas.microsoft.com/office/drawing/2014/main" id="{A0BA879E-4BBB-3700-54C5-4E819ACF23D4}"/>
              </a:ext>
            </a:extLst>
          </p:cNvPr>
          <p:cNvSpPr>
            <a:spLocks noGrp="1"/>
          </p:cNvSpPr>
          <p:nvPr>
            <p:ph idx="1"/>
          </p:nvPr>
        </p:nvSpPr>
        <p:spPr>
          <a:xfrm>
            <a:off x="838200" y="1329070"/>
            <a:ext cx="10515600" cy="5528929"/>
          </a:xfrm>
        </p:spPr>
        <p:txBody>
          <a:bodyPr>
            <a:normAutofit/>
          </a:bodyPr>
          <a:lstStyle/>
          <a:p>
            <a:pPr algn="just"/>
            <a:r>
              <a:rPr lang="en-US" sz="3200" i="0" dirty="0">
                <a:effectLst/>
                <a:latin typeface="Calibri" panose="020F0502020204030204" pitchFamily="34" charset="0"/>
                <a:cs typeface="Calibri" panose="020F0502020204030204" pitchFamily="34" charset="0"/>
              </a:rPr>
              <a:t>Select operation is done by Selection Operator which is represented by "sigma"(σ). It is used to retrieve tuples(rows) from the table where the given condition is satisfied. It is a unary operator means it requires only one operand.</a:t>
            </a:r>
          </a:p>
          <a:p>
            <a:br>
              <a:rPr lang="en-US" sz="3200" dirty="0">
                <a:latin typeface="Calibri" panose="020F0502020204030204" pitchFamily="34" charset="0"/>
                <a:cs typeface="Calibri" panose="020F0502020204030204" pitchFamily="34" charset="0"/>
              </a:rPr>
            </a:br>
            <a:r>
              <a:rPr lang="en-US" sz="3200" i="0" dirty="0">
                <a:effectLst/>
                <a:latin typeface="Calibri" panose="020F0502020204030204" pitchFamily="34" charset="0"/>
                <a:cs typeface="Calibri" panose="020F0502020204030204" pitchFamily="34" charset="0"/>
              </a:rPr>
              <a:t>Notation : σ p(R)</a:t>
            </a:r>
            <a:br>
              <a:rPr lang="en-US" sz="3200" dirty="0">
                <a:latin typeface="Calibri" panose="020F0502020204030204" pitchFamily="34" charset="0"/>
                <a:cs typeface="Calibri" panose="020F0502020204030204" pitchFamily="34" charset="0"/>
              </a:rPr>
            </a:br>
            <a:r>
              <a:rPr lang="en-US" sz="3200" i="0" dirty="0">
                <a:effectLst/>
                <a:latin typeface="Calibri" panose="020F0502020204030204" pitchFamily="34" charset="0"/>
                <a:cs typeface="Calibri" panose="020F0502020204030204" pitchFamily="34" charset="0"/>
              </a:rPr>
              <a:t>Where σ is used to represent SELECTION</a:t>
            </a:r>
            <a:br>
              <a:rPr lang="en-US" sz="3200" dirty="0">
                <a:latin typeface="Calibri" panose="020F0502020204030204" pitchFamily="34" charset="0"/>
                <a:cs typeface="Calibri" panose="020F0502020204030204" pitchFamily="34" charset="0"/>
              </a:rPr>
            </a:br>
            <a:r>
              <a:rPr lang="en-US" sz="3200" i="0" dirty="0">
                <a:effectLst/>
                <a:latin typeface="Calibri" panose="020F0502020204030204" pitchFamily="34" charset="0"/>
                <a:cs typeface="Calibri" panose="020F0502020204030204" pitchFamily="34" charset="0"/>
              </a:rPr>
              <a:t>R is used to represent RELATION</a:t>
            </a:r>
            <a:br>
              <a:rPr lang="en-US" sz="3200" dirty="0">
                <a:latin typeface="Calibri" panose="020F0502020204030204" pitchFamily="34" charset="0"/>
                <a:cs typeface="Calibri" panose="020F0502020204030204" pitchFamily="34" charset="0"/>
              </a:rPr>
            </a:br>
            <a:r>
              <a:rPr lang="en-US" sz="3200" i="0" dirty="0">
                <a:effectLst/>
                <a:latin typeface="Calibri" panose="020F0502020204030204" pitchFamily="34" charset="0"/>
                <a:cs typeface="Calibri" panose="020F0502020204030204" pitchFamily="34" charset="0"/>
              </a:rPr>
              <a:t>p is the logic formula</a:t>
            </a:r>
            <a:br>
              <a:rPr lang="en-US" sz="3200" dirty="0">
                <a:latin typeface="Calibri" panose="020F0502020204030204" pitchFamily="34" charset="0"/>
                <a:cs typeface="Calibri" panose="020F0502020204030204" pitchFamily="34" charset="0"/>
              </a:rPr>
            </a:br>
            <a:r>
              <a:rPr lang="en-US" sz="3200" i="0" dirty="0">
                <a:effectLst/>
                <a:latin typeface="Calibri" panose="020F0502020204030204" pitchFamily="34" charset="0"/>
                <a:cs typeface="Calibri" panose="020F0502020204030204" pitchFamily="34" charset="0"/>
              </a:rPr>
              <a:t>Let's understand this with an example:</a:t>
            </a:r>
            <a:br>
              <a:rPr lang="en-US" sz="3200" dirty="0">
                <a:latin typeface="Calibri" panose="020F0502020204030204" pitchFamily="34" charset="0"/>
                <a:cs typeface="Calibri" panose="020F0502020204030204" pitchFamily="34" charset="0"/>
              </a:rPr>
            </a:br>
            <a:r>
              <a:rPr lang="en-US" sz="3200" i="0" dirty="0">
                <a:effectLst/>
                <a:latin typeface="Calibri" panose="020F0502020204030204" pitchFamily="34" charset="0"/>
                <a:cs typeface="Calibri" panose="020F0502020204030204" pitchFamily="34" charset="0"/>
              </a:rPr>
              <a:t>Suppose we want the row(s) from STUDENT Relation where "AGE" is 20</a:t>
            </a:r>
            <a:endParaRPr lang="en-US"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9334143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B76C0-02CE-5481-4B66-8D5E635690CE}"/>
              </a:ext>
            </a:extLst>
          </p:cNvPr>
          <p:cNvSpPr>
            <a:spLocks noGrp="1"/>
          </p:cNvSpPr>
          <p:nvPr>
            <p:ph type="title"/>
          </p:nvPr>
        </p:nvSpPr>
        <p:spPr/>
        <p:txBody>
          <a:bodyPr/>
          <a:lstStyle/>
          <a:p>
            <a:endParaRPr lang="en-US" b="1" dirty="0"/>
          </a:p>
        </p:txBody>
      </p:sp>
      <p:sp>
        <p:nvSpPr>
          <p:cNvPr id="3" name="Content Placeholder 2">
            <a:extLst>
              <a:ext uri="{FF2B5EF4-FFF2-40B4-BE49-F238E27FC236}">
                <a16:creationId xmlns:a16="http://schemas.microsoft.com/office/drawing/2014/main" id="{B2D8F436-B23B-F3ED-4B2D-DB9361BDDF5E}"/>
              </a:ext>
            </a:extLst>
          </p:cNvPr>
          <p:cNvSpPr>
            <a:spLocks noGrp="1"/>
          </p:cNvSpPr>
          <p:nvPr>
            <p:ph idx="1"/>
          </p:nvPr>
        </p:nvSpPr>
        <p:spPr/>
        <p:txBody>
          <a:bodyPr/>
          <a:lstStyle/>
          <a:p>
            <a:endParaRPr lang="en-US"/>
          </a:p>
        </p:txBody>
      </p:sp>
      <p:pic>
        <p:nvPicPr>
          <p:cNvPr id="31746" name="Picture 2" descr="DBMS Relational Calculus - javatpoint">
            <a:extLst>
              <a:ext uri="{FF2B5EF4-FFF2-40B4-BE49-F238E27FC236}">
                <a16:creationId xmlns:a16="http://schemas.microsoft.com/office/drawing/2014/main" id="{2E59C764-C8CB-7C29-2CF6-E00F0CB2EB8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365125"/>
            <a:ext cx="10515600" cy="49670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972456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870364-B641-051B-F08A-2730CDF3DC95}"/>
              </a:ext>
            </a:extLst>
          </p:cNvPr>
          <p:cNvSpPr>
            <a:spLocks noGrp="1"/>
          </p:cNvSpPr>
          <p:nvPr>
            <p:ph type="title"/>
          </p:nvPr>
        </p:nvSpPr>
        <p:spPr/>
        <p:txBody>
          <a:bodyPr/>
          <a:lstStyle/>
          <a:p>
            <a:r>
              <a:rPr lang="en-US" b="1" dirty="0"/>
              <a:t>Tuple Relational Calculus (TRC)</a:t>
            </a:r>
          </a:p>
        </p:txBody>
      </p:sp>
      <p:sp>
        <p:nvSpPr>
          <p:cNvPr id="3" name="Content Placeholder 2">
            <a:extLst>
              <a:ext uri="{FF2B5EF4-FFF2-40B4-BE49-F238E27FC236}">
                <a16:creationId xmlns:a16="http://schemas.microsoft.com/office/drawing/2014/main" id="{72A9E47A-A7A7-BB63-F983-1FC144D603FE}"/>
              </a:ext>
            </a:extLst>
          </p:cNvPr>
          <p:cNvSpPr>
            <a:spLocks noGrp="1"/>
          </p:cNvSpPr>
          <p:nvPr>
            <p:ph idx="1"/>
          </p:nvPr>
        </p:nvSpPr>
        <p:spPr/>
        <p:txBody>
          <a:bodyPr>
            <a:normAutofit/>
          </a:bodyPr>
          <a:lstStyle/>
          <a:p>
            <a:pPr algn="just">
              <a:lnSpc>
                <a:spcPct val="150000"/>
              </a:lnSpc>
            </a:pPr>
            <a:r>
              <a:rPr lang="en-US" sz="3200" dirty="0"/>
              <a:t>Uses </a:t>
            </a:r>
            <a:r>
              <a:rPr lang="en-US" sz="3200" b="1" dirty="0"/>
              <a:t>tuples (rows) as variables</a:t>
            </a:r>
            <a:r>
              <a:rPr lang="en-US" sz="3200" dirty="0"/>
              <a:t>.</a:t>
            </a:r>
          </a:p>
          <a:p>
            <a:pPr algn="just">
              <a:lnSpc>
                <a:spcPct val="150000"/>
              </a:lnSpc>
            </a:pPr>
            <a:r>
              <a:rPr lang="en-US" sz="3200" dirty="0"/>
              <a:t>A query specifies the desired result </a:t>
            </a:r>
            <a:r>
              <a:rPr lang="en-US" sz="3200" b="1" dirty="0"/>
              <a:t>without defining the sequence of operations</a:t>
            </a:r>
            <a:r>
              <a:rPr lang="en-US" sz="3200" dirty="0"/>
              <a:t> to get the result.</a:t>
            </a:r>
          </a:p>
          <a:p>
            <a:pPr algn="just">
              <a:lnSpc>
                <a:spcPct val="150000"/>
              </a:lnSpc>
            </a:pPr>
            <a:r>
              <a:rPr lang="en-US" sz="3200" dirty="0"/>
              <a:t>Uses logical conditions such as </a:t>
            </a:r>
            <a:r>
              <a:rPr lang="en-US" sz="3200" b="1" dirty="0"/>
              <a:t>AND (∧), OR (∨), NOT (¬), and implication (→)</a:t>
            </a:r>
            <a:r>
              <a:rPr lang="en-US" sz="3200" dirty="0"/>
              <a:t>.</a:t>
            </a:r>
          </a:p>
        </p:txBody>
      </p:sp>
    </p:spTree>
    <p:extLst>
      <p:ext uri="{BB962C8B-B14F-4D97-AF65-F5344CB8AC3E}">
        <p14:creationId xmlns:p14="http://schemas.microsoft.com/office/powerpoint/2010/main" val="304353671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BF384-9340-F66D-CE48-2E2C0D37BE4F}"/>
              </a:ext>
            </a:extLst>
          </p:cNvPr>
          <p:cNvSpPr>
            <a:spLocks noGrp="1"/>
          </p:cNvSpPr>
          <p:nvPr>
            <p:ph type="title"/>
          </p:nvPr>
        </p:nvSpPr>
        <p:spPr/>
        <p:txBody>
          <a:bodyPr/>
          <a:lstStyle/>
          <a:p>
            <a:r>
              <a:rPr lang="en-US" b="1" dirty="0"/>
              <a:t>Syntax of TRC</a:t>
            </a:r>
          </a:p>
        </p:txBody>
      </p:sp>
      <p:sp>
        <p:nvSpPr>
          <p:cNvPr id="3" name="Content Placeholder 2">
            <a:extLst>
              <a:ext uri="{FF2B5EF4-FFF2-40B4-BE49-F238E27FC236}">
                <a16:creationId xmlns:a16="http://schemas.microsoft.com/office/drawing/2014/main" id="{1C24401B-087E-AF34-1703-A82412892F4C}"/>
              </a:ext>
            </a:extLst>
          </p:cNvPr>
          <p:cNvSpPr>
            <a:spLocks noGrp="1"/>
          </p:cNvSpPr>
          <p:nvPr>
            <p:ph idx="1"/>
          </p:nvPr>
        </p:nvSpPr>
        <p:spPr/>
        <p:txBody>
          <a:bodyPr>
            <a:normAutofit/>
          </a:bodyPr>
          <a:lstStyle/>
          <a:p>
            <a:pPr marL="0" indent="0" algn="ctr">
              <a:buNone/>
            </a:pPr>
            <a:r>
              <a:rPr lang="en-US" sz="3200" b="1" dirty="0"/>
              <a:t>{t ∣ P(t)}</a:t>
            </a:r>
          </a:p>
          <a:p>
            <a:pPr marL="0" indent="0">
              <a:buNone/>
            </a:pPr>
            <a:r>
              <a:rPr lang="en-US" sz="3200" dirty="0"/>
              <a:t>Where-</a:t>
            </a:r>
            <a:endParaRPr lang="en-US" sz="3200" b="1" dirty="0"/>
          </a:p>
          <a:p>
            <a:r>
              <a:rPr lang="en-US" sz="3200" b="1" dirty="0"/>
              <a:t>t</a:t>
            </a:r>
            <a:r>
              <a:rPr lang="en-US" sz="3200" dirty="0"/>
              <a:t> is a tuple variable (row in a table).</a:t>
            </a:r>
            <a:endParaRPr lang="en-US" sz="3200" b="1" dirty="0"/>
          </a:p>
          <a:p>
            <a:r>
              <a:rPr lang="en-US" sz="3200" b="1" dirty="0"/>
              <a:t>P(t)</a:t>
            </a:r>
            <a:r>
              <a:rPr lang="en-US" sz="3200" dirty="0"/>
              <a:t> is a condition that the tuple must satisfy.</a:t>
            </a:r>
            <a:endParaRPr lang="en-US" sz="3200" b="1" dirty="0"/>
          </a:p>
        </p:txBody>
      </p:sp>
    </p:spTree>
    <p:extLst>
      <p:ext uri="{BB962C8B-B14F-4D97-AF65-F5344CB8AC3E}">
        <p14:creationId xmlns:p14="http://schemas.microsoft.com/office/powerpoint/2010/main" val="419554398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0A4FD-7F97-889A-12D2-E453DD9D6351}"/>
              </a:ext>
            </a:extLst>
          </p:cNvPr>
          <p:cNvSpPr>
            <a:spLocks noGrp="1"/>
          </p:cNvSpPr>
          <p:nvPr>
            <p:ph type="title"/>
          </p:nvPr>
        </p:nvSpPr>
        <p:spPr/>
        <p:txBody>
          <a:bodyPr/>
          <a:lstStyle/>
          <a:p>
            <a:r>
              <a:rPr lang="en-US" dirty="0"/>
              <a:t>Example</a:t>
            </a:r>
          </a:p>
        </p:txBody>
      </p:sp>
      <p:graphicFrame>
        <p:nvGraphicFramePr>
          <p:cNvPr id="4" name="Content Placeholder 3">
            <a:extLst>
              <a:ext uri="{FF2B5EF4-FFF2-40B4-BE49-F238E27FC236}">
                <a16:creationId xmlns:a16="http://schemas.microsoft.com/office/drawing/2014/main" id="{765DE838-4996-3568-AF86-426C85DBE849}"/>
              </a:ext>
            </a:extLst>
          </p:cNvPr>
          <p:cNvGraphicFramePr>
            <a:graphicFrameLocks noGrp="1"/>
          </p:cNvGraphicFramePr>
          <p:nvPr>
            <p:ph idx="1"/>
            <p:extLst>
              <p:ext uri="{D42A27DB-BD31-4B8C-83A1-F6EECF244321}">
                <p14:modId xmlns:p14="http://schemas.microsoft.com/office/powerpoint/2010/main" val="1576911298"/>
              </p:ext>
            </p:extLst>
          </p:nvPr>
        </p:nvGraphicFramePr>
        <p:xfrm>
          <a:off x="838200" y="1948544"/>
          <a:ext cx="10515600" cy="2535985"/>
        </p:xfrm>
        <a:graphic>
          <a:graphicData uri="http://schemas.openxmlformats.org/drawingml/2006/table">
            <a:tbl>
              <a:tblPr firstRow="1" firstCol="1" bandRow="1">
                <a:tableStyleId>{5C22544A-7EE6-4342-B048-85BDC9FD1C3A}</a:tableStyleId>
              </a:tblPr>
              <a:tblGrid>
                <a:gridCol w="2628900">
                  <a:extLst>
                    <a:ext uri="{9D8B030D-6E8A-4147-A177-3AD203B41FA5}">
                      <a16:colId xmlns:a16="http://schemas.microsoft.com/office/drawing/2014/main" val="3956327538"/>
                    </a:ext>
                  </a:extLst>
                </a:gridCol>
                <a:gridCol w="2628900">
                  <a:extLst>
                    <a:ext uri="{9D8B030D-6E8A-4147-A177-3AD203B41FA5}">
                      <a16:colId xmlns:a16="http://schemas.microsoft.com/office/drawing/2014/main" val="2702871858"/>
                    </a:ext>
                  </a:extLst>
                </a:gridCol>
                <a:gridCol w="2628900">
                  <a:extLst>
                    <a:ext uri="{9D8B030D-6E8A-4147-A177-3AD203B41FA5}">
                      <a16:colId xmlns:a16="http://schemas.microsoft.com/office/drawing/2014/main" val="3801278475"/>
                    </a:ext>
                  </a:extLst>
                </a:gridCol>
                <a:gridCol w="2628900">
                  <a:extLst>
                    <a:ext uri="{9D8B030D-6E8A-4147-A177-3AD203B41FA5}">
                      <a16:colId xmlns:a16="http://schemas.microsoft.com/office/drawing/2014/main" val="660101176"/>
                    </a:ext>
                  </a:extLst>
                </a:gridCol>
              </a:tblGrid>
              <a:tr h="507197">
                <a:tc>
                  <a:txBody>
                    <a:bodyPr/>
                    <a:lstStyle/>
                    <a:p>
                      <a:pPr marL="0" marR="0">
                        <a:lnSpc>
                          <a:spcPct val="107000"/>
                        </a:lnSpc>
                        <a:spcAft>
                          <a:spcPts val="800"/>
                        </a:spcAft>
                      </a:pPr>
                      <a:r>
                        <a:rPr lang="en-US" sz="2400" kern="100">
                          <a:effectLst/>
                        </a:rPr>
                        <a:t>Emp_ID</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Name</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Dept</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Salary</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247183673"/>
                  </a:ext>
                </a:extLst>
              </a:tr>
              <a:tr h="507197">
                <a:tc>
                  <a:txBody>
                    <a:bodyPr/>
                    <a:lstStyle/>
                    <a:p>
                      <a:pPr marL="0" marR="0">
                        <a:lnSpc>
                          <a:spcPct val="107000"/>
                        </a:lnSpc>
                        <a:spcAft>
                          <a:spcPts val="800"/>
                        </a:spcAft>
                      </a:pPr>
                      <a:r>
                        <a:rPr lang="en-US" sz="2400" kern="100">
                          <a:effectLst/>
                        </a:rPr>
                        <a:t>101</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Alice</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IT</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60000</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918602332"/>
                  </a:ext>
                </a:extLst>
              </a:tr>
              <a:tr h="507197">
                <a:tc>
                  <a:txBody>
                    <a:bodyPr/>
                    <a:lstStyle/>
                    <a:p>
                      <a:pPr marL="0" marR="0">
                        <a:lnSpc>
                          <a:spcPct val="107000"/>
                        </a:lnSpc>
                        <a:spcAft>
                          <a:spcPts val="800"/>
                        </a:spcAft>
                      </a:pPr>
                      <a:r>
                        <a:rPr lang="en-US" sz="2400" kern="100">
                          <a:effectLst/>
                        </a:rPr>
                        <a:t>102</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Bob</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HR</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50000</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579349232"/>
                  </a:ext>
                </a:extLst>
              </a:tr>
              <a:tr h="507197">
                <a:tc>
                  <a:txBody>
                    <a:bodyPr/>
                    <a:lstStyle/>
                    <a:p>
                      <a:pPr marL="0" marR="0">
                        <a:lnSpc>
                          <a:spcPct val="107000"/>
                        </a:lnSpc>
                        <a:spcAft>
                          <a:spcPts val="800"/>
                        </a:spcAft>
                      </a:pPr>
                      <a:r>
                        <a:rPr lang="en-US" sz="2400" kern="100">
                          <a:effectLst/>
                        </a:rPr>
                        <a:t>103</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Carol</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IT</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70000</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894689574"/>
                  </a:ext>
                </a:extLst>
              </a:tr>
              <a:tr h="507197">
                <a:tc>
                  <a:txBody>
                    <a:bodyPr/>
                    <a:lstStyle/>
                    <a:p>
                      <a:pPr marL="0" marR="0">
                        <a:lnSpc>
                          <a:spcPct val="107000"/>
                        </a:lnSpc>
                        <a:spcAft>
                          <a:spcPts val="800"/>
                        </a:spcAft>
                      </a:pPr>
                      <a:r>
                        <a:rPr lang="en-US" sz="2400" kern="100">
                          <a:effectLst/>
                        </a:rPr>
                        <a:t>104</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David</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Sales</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dirty="0">
                          <a:effectLst/>
                        </a:rPr>
                        <a:t>55000</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607527302"/>
                  </a:ext>
                </a:extLst>
              </a:tr>
            </a:tbl>
          </a:graphicData>
        </a:graphic>
      </p:graphicFrame>
    </p:spTree>
    <p:extLst>
      <p:ext uri="{BB962C8B-B14F-4D97-AF65-F5344CB8AC3E}">
        <p14:creationId xmlns:p14="http://schemas.microsoft.com/office/powerpoint/2010/main" val="13410491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DFD2D-3FD2-9872-8C07-1102BC22BD0A}"/>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378433AB-B1B2-6463-4436-E245CF4A9C23}"/>
              </a:ext>
            </a:extLst>
          </p:cNvPr>
          <p:cNvSpPr>
            <a:spLocks noGrp="1"/>
          </p:cNvSpPr>
          <p:nvPr>
            <p:ph idx="1"/>
          </p:nvPr>
        </p:nvSpPr>
        <p:spPr/>
        <p:txBody>
          <a:bodyPr>
            <a:normAutofit/>
          </a:bodyPr>
          <a:lstStyle/>
          <a:p>
            <a:r>
              <a:rPr lang="en-US" sz="3200" dirty="0"/>
              <a:t>Retrieve the names of employees who work in the IT department.</a:t>
            </a:r>
          </a:p>
          <a:p>
            <a:pPr marL="0" indent="0" algn="ctr">
              <a:buNone/>
            </a:pPr>
            <a:r>
              <a:rPr lang="en-US" sz="3200" b="1" dirty="0"/>
              <a:t>{</a:t>
            </a:r>
            <a:r>
              <a:rPr lang="en-US" sz="3200" b="1" dirty="0" err="1"/>
              <a:t>t.Name</a:t>
            </a:r>
            <a:r>
              <a:rPr lang="en-US" sz="3200" b="1" dirty="0"/>
              <a:t> ∣ Employee(t)∧</a:t>
            </a:r>
            <a:r>
              <a:rPr lang="en-US" sz="3200" b="1" dirty="0" err="1"/>
              <a:t>t.Dept</a:t>
            </a:r>
            <a:r>
              <a:rPr lang="en-US" sz="3200" b="1" dirty="0"/>
              <a:t>=′IT′}</a:t>
            </a:r>
          </a:p>
          <a:p>
            <a:pPr marL="0" indent="0">
              <a:buNone/>
            </a:pPr>
            <a:r>
              <a:rPr lang="en-US" sz="3200" b="1" dirty="0"/>
              <a:t>Here</a:t>
            </a:r>
          </a:p>
          <a:p>
            <a:r>
              <a:rPr lang="en-US" sz="3200" dirty="0"/>
              <a:t>t represents a </a:t>
            </a:r>
            <a:r>
              <a:rPr lang="en-US" sz="3200" b="1" dirty="0"/>
              <a:t>tuple from the Employee table</a:t>
            </a:r>
            <a:r>
              <a:rPr lang="en-US" sz="3200" dirty="0"/>
              <a:t>.</a:t>
            </a:r>
            <a:endParaRPr lang="en-US" sz="3200" b="1" dirty="0"/>
          </a:p>
          <a:p>
            <a:r>
              <a:rPr lang="en-US" sz="3200" dirty="0"/>
              <a:t>The condition </a:t>
            </a:r>
            <a:r>
              <a:rPr lang="en-US" sz="3200" b="1" dirty="0" err="1"/>
              <a:t>t.Dept</a:t>
            </a:r>
            <a:r>
              <a:rPr lang="en-US" sz="3200" b="1" dirty="0"/>
              <a:t>=′IT′ </a:t>
            </a:r>
            <a:r>
              <a:rPr lang="en-US" sz="3200" dirty="0"/>
              <a:t>filters employees from the IT department.</a:t>
            </a:r>
            <a:endParaRPr lang="en-US" sz="3200" b="1" dirty="0"/>
          </a:p>
          <a:p>
            <a:r>
              <a:rPr lang="en-US" sz="3200" dirty="0"/>
              <a:t>The result will return only </a:t>
            </a:r>
            <a:r>
              <a:rPr lang="en-US" sz="3200" b="1" dirty="0"/>
              <a:t>employee names</a:t>
            </a:r>
            <a:r>
              <a:rPr lang="en-US" sz="3200" dirty="0"/>
              <a:t>.</a:t>
            </a:r>
            <a:endParaRPr lang="en-US" sz="3200" b="1" dirty="0"/>
          </a:p>
        </p:txBody>
      </p:sp>
      <p:graphicFrame>
        <p:nvGraphicFramePr>
          <p:cNvPr id="4" name="Table 3">
            <a:extLst>
              <a:ext uri="{FF2B5EF4-FFF2-40B4-BE49-F238E27FC236}">
                <a16:creationId xmlns:a16="http://schemas.microsoft.com/office/drawing/2014/main" id="{B06C57EC-C20F-B262-2B2D-937666DCC3FA}"/>
              </a:ext>
            </a:extLst>
          </p:cNvPr>
          <p:cNvGraphicFramePr>
            <a:graphicFrameLocks noGrp="1"/>
          </p:cNvGraphicFramePr>
          <p:nvPr>
            <p:extLst>
              <p:ext uri="{D42A27DB-BD31-4B8C-83A1-F6EECF244321}">
                <p14:modId xmlns:p14="http://schemas.microsoft.com/office/powerpoint/2010/main" val="1815088517"/>
              </p:ext>
            </p:extLst>
          </p:nvPr>
        </p:nvGraphicFramePr>
        <p:xfrm>
          <a:off x="9884228" y="5337516"/>
          <a:ext cx="2100943" cy="1520484"/>
        </p:xfrm>
        <a:graphic>
          <a:graphicData uri="http://schemas.openxmlformats.org/drawingml/2006/table">
            <a:tbl>
              <a:tblPr firstRow="1" firstCol="1" bandRow="1">
                <a:tableStyleId>{5C22544A-7EE6-4342-B048-85BDC9FD1C3A}</a:tableStyleId>
              </a:tblPr>
              <a:tblGrid>
                <a:gridCol w="2100943">
                  <a:extLst>
                    <a:ext uri="{9D8B030D-6E8A-4147-A177-3AD203B41FA5}">
                      <a16:colId xmlns:a16="http://schemas.microsoft.com/office/drawing/2014/main" val="3031960463"/>
                    </a:ext>
                  </a:extLst>
                </a:gridCol>
              </a:tblGrid>
              <a:tr h="506828">
                <a:tc>
                  <a:txBody>
                    <a:bodyPr/>
                    <a:lstStyle/>
                    <a:p>
                      <a:pPr marL="0" marR="0">
                        <a:lnSpc>
                          <a:spcPct val="107000"/>
                        </a:lnSpc>
                        <a:spcAft>
                          <a:spcPts val="800"/>
                        </a:spcAft>
                      </a:pPr>
                      <a:r>
                        <a:rPr lang="en-US" sz="2400" b="1" kern="100" dirty="0">
                          <a:effectLst/>
                        </a:rPr>
                        <a:t>Name</a:t>
                      </a:r>
                      <a:endParaRPr lang="en-US" sz="2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091628359"/>
                  </a:ext>
                </a:extLst>
              </a:tr>
              <a:tr h="506828">
                <a:tc>
                  <a:txBody>
                    <a:bodyPr/>
                    <a:lstStyle/>
                    <a:p>
                      <a:pPr marL="0" marR="0">
                        <a:lnSpc>
                          <a:spcPct val="107000"/>
                        </a:lnSpc>
                        <a:spcAft>
                          <a:spcPts val="800"/>
                        </a:spcAft>
                      </a:pPr>
                      <a:r>
                        <a:rPr lang="en-US" sz="2400" b="0" kern="100">
                          <a:effectLst/>
                        </a:rPr>
                        <a:t>Alice</a:t>
                      </a:r>
                      <a:endParaRPr lang="en-US" sz="2400" b="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457902005"/>
                  </a:ext>
                </a:extLst>
              </a:tr>
              <a:tr h="506828">
                <a:tc>
                  <a:txBody>
                    <a:bodyPr/>
                    <a:lstStyle/>
                    <a:p>
                      <a:pPr marL="0" marR="0">
                        <a:lnSpc>
                          <a:spcPct val="107000"/>
                        </a:lnSpc>
                        <a:spcAft>
                          <a:spcPts val="800"/>
                        </a:spcAft>
                      </a:pPr>
                      <a:r>
                        <a:rPr lang="en-US" sz="2400" b="0" kern="100" dirty="0">
                          <a:effectLst/>
                        </a:rPr>
                        <a:t>Carol</a:t>
                      </a:r>
                      <a:endParaRPr lang="en-US" sz="24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351066775"/>
                  </a:ext>
                </a:extLst>
              </a:tr>
            </a:tbl>
          </a:graphicData>
        </a:graphic>
      </p:graphicFrame>
    </p:spTree>
    <p:extLst>
      <p:ext uri="{BB962C8B-B14F-4D97-AF65-F5344CB8AC3E}">
        <p14:creationId xmlns:p14="http://schemas.microsoft.com/office/powerpoint/2010/main" val="188514480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95CEC-CA1A-E2C6-BADC-CB72DB6C15CB}"/>
              </a:ext>
            </a:extLst>
          </p:cNvPr>
          <p:cNvSpPr>
            <a:spLocks noGrp="1"/>
          </p:cNvSpPr>
          <p:nvPr>
            <p:ph type="title"/>
          </p:nvPr>
        </p:nvSpPr>
        <p:spPr/>
        <p:txBody>
          <a:bodyPr>
            <a:noAutofit/>
          </a:bodyPr>
          <a:lstStyle/>
          <a:p>
            <a:r>
              <a:rPr lang="en-US" sz="3600" b="1" kern="100" dirty="0">
                <a:effectLst/>
                <a:latin typeface="Calibri" panose="020F0502020204030204" pitchFamily="34" charset="0"/>
                <a:ea typeface="Calibri" panose="020F0502020204030204" pitchFamily="34" charset="0"/>
                <a:cs typeface="Times New Roman" panose="02020603050405020304" pitchFamily="18" charset="0"/>
              </a:rPr>
              <a:t>Example 2: Retrieve employees with a salary greater than 60,000</a:t>
            </a:r>
            <a:br>
              <a:rPr lang="en-US" sz="36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sz="3600" dirty="0"/>
          </a:p>
        </p:txBody>
      </p:sp>
      <p:graphicFrame>
        <p:nvGraphicFramePr>
          <p:cNvPr id="4" name="Content Placeholder 3">
            <a:extLst>
              <a:ext uri="{FF2B5EF4-FFF2-40B4-BE49-F238E27FC236}">
                <a16:creationId xmlns:a16="http://schemas.microsoft.com/office/drawing/2014/main" id="{05350A02-3038-6D99-7A9D-2E5EB869D636}"/>
              </a:ext>
            </a:extLst>
          </p:cNvPr>
          <p:cNvGraphicFramePr>
            <a:graphicFrameLocks noGrp="1"/>
          </p:cNvGraphicFramePr>
          <p:nvPr>
            <p:ph idx="1"/>
          </p:nvPr>
        </p:nvGraphicFramePr>
        <p:xfrm>
          <a:off x="914400" y="1529160"/>
          <a:ext cx="10515600" cy="2294575"/>
        </p:xfrm>
        <a:graphic>
          <a:graphicData uri="http://schemas.openxmlformats.org/drawingml/2006/table">
            <a:tbl>
              <a:tblPr firstRow="1" firstCol="1" bandRow="1">
                <a:tableStyleId>{5C22544A-7EE6-4342-B048-85BDC9FD1C3A}</a:tableStyleId>
              </a:tblPr>
              <a:tblGrid>
                <a:gridCol w="2628900">
                  <a:extLst>
                    <a:ext uri="{9D8B030D-6E8A-4147-A177-3AD203B41FA5}">
                      <a16:colId xmlns:a16="http://schemas.microsoft.com/office/drawing/2014/main" val="4033987340"/>
                    </a:ext>
                  </a:extLst>
                </a:gridCol>
                <a:gridCol w="2628900">
                  <a:extLst>
                    <a:ext uri="{9D8B030D-6E8A-4147-A177-3AD203B41FA5}">
                      <a16:colId xmlns:a16="http://schemas.microsoft.com/office/drawing/2014/main" val="3120182180"/>
                    </a:ext>
                  </a:extLst>
                </a:gridCol>
                <a:gridCol w="2628900">
                  <a:extLst>
                    <a:ext uri="{9D8B030D-6E8A-4147-A177-3AD203B41FA5}">
                      <a16:colId xmlns:a16="http://schemas.microsoft.com/office/drawing/2014/main" val="722237404"/>
                    </a:ext>
                  </a:extLst>
                </a:gridCol>
                <a:gridCol w="2628900">
                  <a:extLst>
                    <a:ext uri="{9D8B030D-6E8A-4147-A177-3AD203B41FA5}">
                      <a16:colId xmlns:a16="http://schemas.microsoft.com/office/drawing/2014/main" val="223430964"/>
                    </a:ext>
                  </a:extLst>
                </a:gridCol>
              </a:tblGrid>
              <a:tr h="314654">
                <a:tc>
                  <a:txBody>
                    <a:bodyPr/>
                    <a:lstStyle/>
                    <a:p>
                      <a:pPr marL="0" marR="0">
                        <a:lnSpc>
                          <a:spcPct val="107000"/>
                        </a:lnSpc>
                        <a:spcAft>
                          <a:spcPts val="800"/>
                        </a:spcAft>
                      </a:pPr>
                      <a:r>
                        <a:rPr lang="en-US" sz="2800" kern="100">
                          <a:effectLst/>
                        </a:rPr>
                        <a:t>Emp_ID</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800" kern="100">
                          <a:effectLst/>
                        </a:rPr>
                        <a:t>Name</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800" kern="100">
                          <a:effectLst/>
                        </a:rPr>
                        <a:t>Dept</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800" kern="100">
                          <a:effectLst/>
                        </a:rPr>
                        <a:t>Salary</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224472958"/>
                  </a:ext>
                </a:extLst>
              </a:tr>
              <a:tr h="314654">
                <a:tc>
                  <a:txBody>
                    <a:bodyPr/>
                    <a:lstStyle/>
                    <a:p>
                      <a:pPr marL="0" marR="0">
                        <a:lnSpc>
                          <a:spcPct val="107000"/>
                        </a:lnSpc>
                        <a:spcAft>
                          <a:spcPts val="800"/>
                        </a:spcAft>
                      </a:pPr>
                      <a:r>
                        <a:rPr lang="en-US" sz="2800" kern="100">
                          <a:effectLst/>
                        </a:rPr>
                        <a:t>101</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800" kern="100">
                          <a:effectLst/>
                        </a:rPr>
                        <a:t>Alice</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800" kern="100">
                          <a:effectLst/>
                        </a:rPr>
                        <a:t>IT</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800" kern="100">
                          <a:effectLst/>
                        </a:rPr>
                        <a:t>60000</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495458691"/>
                  </a:ext>
                </a:extLst>
              </a:tr>
              <a:tr h="314654">
                <a:tc>
                  <a:txBody>
                    <a:bodyPr/>
                    <a:lstStyle/>
                    <a:p>
                      <a:pPr marL="0" marR="0">
                        <a:lnSpc>
                          <a:spcPct val="107000"/>
                        </a:lnSpc>
                        <a:spcAft>
                          <a:spcPts val="800"/>
                        </a:spcAft>
                      </a:pPr>
                      <a:r>
                        <a:rPr lang="en-US" sz="2800" kern="100">
                          <a:effectLst/>
                        </a:rPr>
                        <a:t>102</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800" kern="100" dirty="0">
                          <a:effectLst/>
                        </a:rPr>
                        <a:t>Bob</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800" kern="100">
                          <a:effectLst/>
                        </a:rPr>
                        <a:t>HR</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800" kern="100">
                          <a:effectLst/>
                        </a:rPr>
                        <a:t>50000</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155390400"/>
                  </a:ext>
                </a:extLst>
              </a:tr>
              <a:tr h="314654">
                <a:tc>
                  <a:txBody>
                    <a:bodyPr/>
                    <a:lstStyle/>
                    <a:p>
                      <a:pPr marL="0" marR="0">
                        <a:lnSpc>
                          <a:spcPct val="107000"/>
                        </a:lnSpc>
                        <a:spcAft>
                          <a:spcPts val="800"/>
                        </a:spcAft>
                      </a:pPr>
                      <a:r>
                        <a:rPr lang="en-US" sz="2800" kern="100">
                          <a:effectLst/>
                        </a:rPr>
                        <a:t>103</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800" kern="100">
                          <a:effectLst/>
                        </a:rPr>
                        <a:t>Carol</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800" kern="100">
                          <a:effectLst/>
                        </a:rPr>
                        <a:t>IT</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800" kern="100">
                          <a:effectLst/>
                        </a:rPr>
                        <a:t>70000</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631888037"/>
                  </a:ext>
                </a:extLst>
              </a:tr>
              <a:tr h="314654">
                <a:tc>
                  <a:txBody>
                    <a:bodyPr/>
                    <a:lstStyle/>
                    <a:p>
                      <a:pPr marL="0" marR="0">
                        <a:lnSpc>
                          <a:spcPct val="107000"/>
                        </a:lnSpc>
                        <a:spcAft>
                          <a:spcPts val="800"/>
                        </a:spcAft>
                      </a:pPr>
                      <a:r>
                        <a:rPr lang="en-US" sz="2800" kern="100">
                          <a:effectLst/>
                        </a:rPr>
                        <a:t>104</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800" kern="100">
                          <a:effectLst/>
                        </a:rPr>
                        <a:t>David</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800" kern="100">
                          <a:effectLst/>
                        </a:rPr>
                        <a:t>Sales</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800" kern="100" dirty="0">
                          <a:effectLst/>
                        </a:rPr>
                        <a:t>55000</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73207978"/>
                  </a:ext>
                </a:extLst>
              </a:tr>
            </a:tbl>
          </a:graphicData>
        </a:graphic>
      </p:graphicFrame>
      <p:sp>
        <p:nvSpPr>
          <p:cNvPr id="6" name="TextBox 5">
            <a:extLst>
              <a:ext uri="{FF2B5EF4-FFF2-40B4-BE49-F238E27FC236}">
                <a16:creationId xmlns:a16="http://schemas.microsoft.com/office/drawing/2014/main" id="{0EFD4E9B-F4F0-3A6A-9765-B473877765B3}"/>
              </a:ext>
            </a:extLst>
          </p:cNvPr>
          <p:cNvSpPr txBox="1"/>
          <p:nvPr/>
        </p:nvSpPr>
        <p:spPr>
          <a:xfrm>
            <a:off x="2527004" y="3946082"/>
            <a:ext cx="7137991" cy="584775"/>
          </a:xfrm>
          <a:prstGeom prst="rect">
            <a:avLst/>
          </a:prstGeom>
          <a:noFill/>
        </p:spPr>
        <p:txBody>
          <a:bodyPr wrap="square">
            <a:spAutoFit/>
          </a:bodyPr>
          <a:lstStyle/>
          <a:p>
            <a:r>
              <a:rPr lang="en-US" sz="3200" dirty="0">
                <a:effectLst/>
                <a:latin typeface="Calibri" panose="020F0502020204030204" pitchFamily="34" charset="0"/>
                <a:ea typeface="Calibri" panose="020F0502020204030204" pitchFamily="34" charset="0"/>
                <a:cs typeface="Times New Roman" panose="02020603050405020304" pitchFamily="18" charset="0"/>
              </a:rPr>
              <a:t>{</a:t>
            </a:r>
            <a:r>
              <a:rPr lang="en-US" sz="3200" dirty="0" err="1">
                <a:effectLst/>
                <a:latin typeface="Calibri" panose="020F0502020204030204" pitchFamily="34" charset="0"/>
                <a:ea typeface="Calibri" panose="020F0502020204030204" pitchFamily="34" charset="0"/>
                <a:cs typeface="Times New Roman" panose="02020603050405020304" pitchFamily="18" charset="0"/>
              </a:rPr>
              <a:t>t.Name</a:t>
            </a:r>
            <a:r>
              <a:rPr lang="en-US" sz="3200" dirty="0">
                <a:effectLst/>
                <a:latin typeface="Calibri" panose="020F0502020204030204" pitchFamily="34" charset="0"/>
                <a:ea typeface="Calibri" panose="020F0502020204030204" pitchFamily="34" charset="0"/>
                <a:cs typeface="Times New Roman" panose="02020603050405020304" pitchFamily="18" charset="0"/>
              </a:rPr>
              <a:t> </a:t>
            </a:r>
            <a:r>
              <a:rPr lang="en-US" sz="3200" dirty="0">
                <a:effectLst/>
                <a:latin typeface="Cambria Math" panose="02040503050406030204" pitchFamily="18" charset="0"/>
                <a:ea typeface="Calibri" panose="020F0502020204030204" pitchFamily="34" charset="0"/>
                <a:cs typeface="Cambria Math" panose="02040503050406030204" pitchFamily="18" charset="0"/>
              </a:rPr>
              <a:t>∣</a:t>
            </a:r>
            <a:r>
              <a:rPr lang="en-US" sz="3200" dirty="0">
                <a:effectLst/>
                <a:latin typeface="Calibri" panose="020F0502020204030204" pitchFamily="34" charset="0"/>
                <a:ea typeface="Calibri" panose="020F0502020204030204" pitchFamily="34" charset="0"/>
              </a:rPr>
              <a:t> </a:t>
            </a:r>
            <a:r>
              <a:rPr lang="en-US" sz="3200" dirty="0">
                <a:effectLst/>
                <a:latin typeface="Calibri" panose="020F0502020204030204" pitchFamily="34" charset="0"/>
                <a:ea typeface="Calibri" panose="020F0502020204030204" pitchFamily="34" charset="0"/>
                <a:cs typeface="Times New Roman" panose="02020603050405020304" pitchFamily="18" charset="0"/>
              </a:rPr>
              <a:t>Employee(t)</a:t>
            </a:r>
            <a:r>
              <a:rPr lang="en-US" sz="3200" dirty="0">
                <a:effectLst/>
                <a:latin typeface="Cambria Math" panose="02040503050406030204" pitchFamily="18" charset="0"/>
                <a:ea typeface="Calibri" panose="020F0502020204030204" pitchFamily="34" charset="0"/>
                <a:cs typeface="Cambria Math" panose="02040503050406030204" pitchFamily="18" charset="0"/>
              </a:rPr>
              <a:t>∧</a:t>
            </a:r>
            <a:r>
              <a:rPr lang="en-US" sz="3200" dirty="0" err="1">
                <a:effectLst/>
                <a:latin typeface="Calibri" panose="020F0502020204030204" pitchFamily="34" charset="0"/>
                <a:ea typeface="Calibri" panose="020F0502020204030204" pitchFamily="34" charset="0"/>
                <a:cs typeface="Times New Roman" panose="02020603050405020304" pitchFamily="18" charset="0"/>
              </a:rPr>
              <a:t>t.Salary</a:t>
            </a:r>
            <a:r>
              <a:rPr lang="en-US" sz="3200" dirty="0">
                <a:effectLst/>
                <a:latin typeface="Calibri" panose="020F0502020204030204" pitchFamily="34" charset="0"/>
                <a:ea typeface="Calibri" panose="020F0502020204030204" pitchFamily="34" charset="0"/>
                <a:cs typeface="Times New Roman" panose="02020603050405020304" pitchFamily="18" charset="0"/>
              </a:rPr>
              <a:t>&gt;60000}</a:t>
            </a:r>
            <a:endParaRPr lang="en-US" sz="3200" dirty="0"/>
          </a:p>
        </p:txBody>
      </p:sp>
      <p:graphicFrame>
        <p:nvGraphicFramePr>
          <p:cNvPr id="7" name="Table 6">
            <a:extLst>
              <a:ext uri="{FF2B5EF4-FFF2-40B4-BE49-F238E27FC236}">
                <a16:creationId xmlns:a16="http://schemas.microsoft.com/office/drawing/2014/main" id="{0C7DE67D-FAF4-D1CE-5742-660AB60D69BD}"/>
              </a:ext>
            </a:extLst>
          </p:cNvPr>
          <p:cNvGraphicFramePr>
            <a:graphicFrameLocks noGrp="1"/>
          </p:cNvGraphicFramePr>
          <p:nvPr/>
        </p:nvGraphicFramePr>
        <p:xfrm>
          <a:off x="5347290" y="5136943"/>
          <a:ext cx="1649819" cy="917830"/>
        </p:xfrm>
        <a:graphic>
          <a:graphicData uri="http://schemas.openxmlformats.org/drawingml/2006/table">
            <a:tbl>
              <a:tblPr firstRow="1" firstCol="1" bandRow="1">
                <a:tableStyleId>{5C22544A-7EE6-4342-B048-85BDC9FD1C3A}</a:tableStyleId>
              </a:tblPr>
              <a:tblGrid>
                <a:gridCol w="1649819">
                  <a:extLst>
                    <a:ext uri="{9D8B030D-6E8A-4147-A177-3AD203B41FA5}">
                      <a16:colId xmlns:a16="http://schemas.microsoft.com/office/drawing/2014/main" val="3208733616"/>
                    </a:ext>
                  </a:extLst>
                </a:gridCol>
              </a:tblGrid>
              <a:tr h="408645">
                <a:tc>
                  <a:txBody>
                    <a:bodyPr/>
                    <a:lstStyle/>
                    <a:p>
                      <a:pPr marL="0" marR="0">
                        <a:lnSpc>
                          <a:spcPct val="107000"/>
                        </a:lnSpc>
                        <a:spcAft>
                          <a:spcPts val="800"/>
                        </a:spcAft>
                      </a:pPr>
                      <a:r>
                        <a:rPr lang="en-US" sz="2800" b="0" kern="100" dirty="0">
                          <a:effectLst/>
                        </a:rPr>
                        <a:t>Name</a:t>
                      </a:r>
                      <a:endParaRPr lang="en-US" sz="2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89672651"/>
                  </a:ext>
                </a:extLst>
              </a:tr>
              <a:tr h="408645">
                <a:tc>
                  <a:txBody>
                    <a:bodyPr/>
                    <a:lstStyle/>
                    <a:p>
                      <a:pPr marL="0" marR="0">
                        <a:lnSpc>
                          <a:spcPct val="107000"/>
                        </a:lnSpc>
                        <a:spcAft>
                          <a:spcPts val="800"/>
                        </a:spcAft>
                      </a:pPr>
                      <a:r>
                        <a:rPr lang="en-US" sz="2800" kern="100" dirty="0">
                          <a:effectLst/>
                        </a:rPr>
                        <a:t>Carol</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615103847"/>
                  </a:ext>
                </a:extLst>
              </a:tr>
            </a:tbl>
          </a:graphicData>
        </a:graphic>
      </p:graphicFrame>
    </p:spTree>
    <p:extLst>
      <p:ext uri="{BB962C8B-B14F-4D97-AF65-F5344CB8AC3E}">
        <p14:creationId xmlns:p14="http://schemas.microsoft.com/office/powerpoint/2010/main" val="61038502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6A42B-6896-3F32-CEAD-D6A87A370E6D}"/>
              </a:ext>
            </a:extLst>
          </p:cNvPr>
          <p:cNvSpPr>
            <a:spLocks noGrp="1"/>
          </p:cNvSpPr>
          <p:nvPr>
            <p:ph type="title"/>
          </p:nvPr>
        </p:nvSpPr>
        <p:spPr/>
        <p:txBody>
          <a:bodyPr>
            <a:normAutofit fontScale="90000"/>
          </a:bodyPr>
          <a:lstStyle/>
          <a:p>
            <a:r>
              <a:rPr lang="en-US" sz="4000" b="1" kern="100" dirty="0">
                <a:effectLst/>
                <a:latin typeface="Calibri" panose="020F0502020204030204" pitchFamily="34" charset="0"/>
                <a:ea typeface="Calibri" panose="020F0502020204030204" pitchFamily="34" charset="0"/>
                <a:cs typeface="Times New Roman" panose="02020603050405020304" pitchFamily="18" charset="0"/>
              </a:rPr>
              <a:t>Example 3: Retrieve Employee IDs of employees in the HR or Sales department</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72BA09A3-D2A6-FED0-E548-840C96862A86}"/>
              </a:ext>
            </a:extLst>
          </p:cNvPr>
          <p:cNvSpPr>
            <a:spLocks noGrp="1"/>
          </p:cNvSpPr>
          <p:nvPr>
            <p:ph idx="1"/>
          </p:nvPr>
        </p:nvSpPr>
        <p:spPr/>
        <p:txBody>
          <a:bodyPr>
            <a:normAutofit/>
          </a:bodyPr>
          <a:lstStyle/>
          <a:p>
            <a:pPr marL="0" indent="0" algn="ctr">
              <a:buNone/>
            </a:pPr>
            <a:r>
              <a:rPr lang="en-US" dirty="0">
                <a:effectLst/>
                <a:latin typeface="Calibri" panose="020F0502020204030204" pitchFamily="34" charset="0"/>
                <a:ea typeface="Calibri" panose="020F0502020204030204" pitchFamily="34" charset="0"/>
                <a:cs typeface="Times New Roman" panose="02020603050405020304" pitchFamily="18" charset="0"/>
              </a:rPr>
              <a:t>{</a:t>
            </a:r>
            <a:r>
              <a:rPr lang="en-US" dirty="0" err="1">
                <a:effectLst/>
                <a:latin typeface="Calibri" panose="020F0502020204030204" pitchFamily="34" charset="0"/>
                <a:ea typeface="Calibri" panose="020F0502020204030204" pitchFamily="34" charset="0"/>
                <a:cs typeface="Times New Roman" panose="02020603050405020304" pitchFamily="18" charset="0"/>
              </a:rPr>
              <a:t>t.Emp_ID</a:t>
            </a:r>
            <a:r>
              <a:rPr lang="en-US" dirty="0">
                <a:effectLst/>
                <a:latin typeface="Calibri" panose="020F0502020204030204" pitchFamily="34" charset="0"/>
                <a:ea typeface="Calibri" panose="020F0502020204030204" pitchFamily="34" charset="0"/>
                <a:cs typeface="Times New Roman" panose="02020603050405020304" pitchFamily="18" charset="0"/>
              </a:rPr>
              <a:t> </a:t>
            </a:r>
            <a:r>
              <a:rPr lang="en-US" dirty="0">
                <a:effectLst/>
                <a:latin typeface="Cambria Math" panose="02040503050406030204" pitchFamily="18" charset="0"/>
                <a:ea typeface="Calibri" panose="020F0502020204030204" pitchFamily="34" charset="0"/>
                <a:cs typeface="Cambria Math" panose="02040503050406030204" pitchFamily="18" charset="0"/>
              </a:rPr>
              <a:t>∣</a:t>
            </a:r>
            <a:r>
              <a:rPr lang="en-US" dirty="0">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cs typeface="Times New Roman" panose="02020603050405020304" pitchFamily="18" charset="0"/>
              </a:rPr>
              <a:t>Employee(t)</a:t>
            </a:r>
            <a:r>
              <a:rPr lang="en-US" dirty="0">
                <a:effectLst/>
                <a:latin typeface="Cambria Math" panose="02040503050406030204" pitchFamily="18" charset="0"/>
                <a:ea typeface="Calibri" panose="020F0502020204030204" pitchFamily="34" charset="0"/>
                <a:cs typeface="Cambria Math" panose="02040503050406030204" pitchFamily="18" charset="0"/>
              </a:rPr>
              <a:t>∧</a:t>
            </a:r>
            <a:r>
              <a:rPr lang="en-US" dirty="0">
                <a:effectLst/>
                <a:latin typeface="Calibri" panose="020F0502020204030204" pitchFamily="34" charset="0"/>
                <a:ea typeface="Calibri" panose="020F0502020204030204" pitchFamily="34" charset="0"/>
                <a:cs typeface="Times New Roman" panose="02020603050405020304" pitchFamily="18" charset="0"/>
              </a:rPr>
              <a:t>(</a:t>
            </a:r>
            <a:r>
              <a:rPr lang="en-US" dirty="0" err="1">
                <a:effectLst/>
                <a:latin typeface="Calibri" panose="020F0502020204030204" pitchFamily="34" charset="0"/>
                <a:ea typeface="Calibri" panose="020F0502020204030204" pitchFamily="34" charset="0"/>
                <a:cs typeface="Times New Roman" panose="02020603050405020304" pitchFamily="18" charset="0"/>
              </a:rPr>
              <a:t>t.Dept</a:t>
            </a:r>
            <a:r>
              <a:rPr lang="en-US" dirty="0">
                <a:effectLst/>
                <a:latin typeface="Calibri" panose="020F0502020204030204" pitchFamily="34" charset="0"/>
                <a:ea typeface="Calibri" panose="020F0502020204030204" pitchFamily="34" charset="0"/>
                <a:cs typeface="Times New Roman" panose="02020603050405020304" pitchFamily="18" charset="0"/>
              </a:rPr>
              <a:t>=</a:t>
            </a:r>
            <a:r>
              <a:rPr lang="en-US" dirty="0">
                <a:effectLst/>
                <a:latin typeface="Calibri" panose="020F0502020204030204" pitchFamily="34" charset="0"/>
                <a:ea typeface="Calibri" panose="020F0502020204030204" pitchFamily="34" charset="0"/>
              </a:rPr>
              <a:t>′</a:t>
            </a:r>
            <a:r>
              <a:rPr lang="en-US" dirty="0">
                <a:effectLst/>
                <a:latin typeface="Calibri" panose="020F0502020204030204" pitchFamily="34" charset="0"/>
                <a:ea typeface="Calibri" panose="020F0502020204030204" pitchFamily="34" charset="0"/>
                <a:cs typeface="Times New Roman" panose="02020603050405020304" pitchFamily="18" charset="0"/>
              </a:rPr>
              <a:t>HR</a:t>
            </a:r>
            <a:r>
              <a:rPr lang="en-US" dirty="0">
                <a:effectLst/>
                <a:latin typeface="Calibri" panose="020F0502020204030204" pitchFamily="34" charset="0"/>
                <a:ea typeface="Calibri" panose="020F0502020204030204" pitchFamily="34" charset="0"/>
              </a:rPr>
              <a:t>′</a:t>
            </a:r>
            <a:r>
              <a:rPr lang="en-US" dirty="0">
                <a:effectLst/>
                <a:latin typeface="Cambria Math" panose="02040503050406030204" pitchFamily="18" charset="0"/>
                <a:ea typeface="Calibri" panose="020F0502020204030204" pitchFamily="34" charset="0"/>
                <a:cs typeface="Cambria Math" panose="02040503050406030204" pitchFamily="18" charset="0"/>
              </a:rPr>
              <a:t>∨</a:t>
            </a:r>
            <a:r>
              <a:rPr lang="en-US" dirty="0" err="1">
                <a:effectLst/>
                <a:latin typeface="Calibri" panose="020F0502020204030204" pitchFamily="34" charset="0"/>
                <a:ea typeface="Calibri" panose="020F0502020204030204" pitchFamily="34" charset="0"/>
                <a:cs typeface="Times New Roman" panose="02020603050405020304" pitchFamily="18" charset="0"/>
              </a:rPr>
              <a:t>t.Dept</a:t>
            </a:r>
            <a:r>
              <a:rPr lang="en-US" dirty="0">
                <a:effectLst/>
                <a:latin typeface="Calibri" panose="020F0502020204030204" pitchFamily="34" charset="0"/>
                <a:ea typeface="Calibri" panose="020F0502020204030204" pitchFamily="34" charset="0"/>
                <a:cs typeface="Times New Roman" panose="02020603050405020304" pitchFamily="18" charset="0"/>
              </a:rPr>
              <a:t>=</a:t>
            </a:r>
            <a:r>
              <a:rPr lang="en-US" dirty="0">
                <a:effectLst/>
                <a:latin typeface="Calibri" panose="020F0502020204030204" pitchFamily="34" charset="0"/>
                <a:ea typeface="Calibri" panose="020F0502020204030204" pitchFamily="34" charset="0"/>
              </a:rPr>
              <a:t>′</a:t>
            </a:r>
            <a:r>
              <a:rPr lang="en-US" dirty="0">
                <a:effectLst/>
                <a:latin typeface="Calibri" panose="020F0502020204030204" pitchFamily="34" charset="0"/>
                <a:ea typeface="Calibri" panose="020F0502020204030204" pitchFamily="34" charset="0"/>
                <a:cs typeface="Times New Roman" panose="02020603050405020304" pitchFamily="18" charset="0"/>
              </a:rPr>
              <a:t>Sales</a:t>
            </a:r>
            <a:r>
              <a:rPr lang="en-US" dirty="0">
                <a:effectLst/>
                <a:latin typeface="Calibri" panose="020F0502020204030204" pitchFamily="34" charset="0"/>
                <a:ea typeface="Calibri" panose="020F0502020204030204" pitchFamily="34" charset="0"/>
              </a:rPr>
              <a:t>′</a:t>
            </a:r>
            <a:r>
              <a:rPr lang="en-US" dirty="0">
                <a:effectLst/>
                <a:latin typeface="Calibri" panose="020F0502020204030204" pitchFamily="34" charset="0"/>
                <a:ea typeface="Calibri" panose="020F0502020204030204" pitchFamily="34" charset="0"/>
                <a:cs typeface="Times New Roman" panose="02020603050405020304" pitchFamily="18" charset="0"/>
              </a:rPr>
              <a:t>)}</a:t>
            </a:r>
          </a:p>
          <a:p>
            <a:pPr marL="0" indent="0" algn="ctr">
              <a:buNone/>
            </a:pPr>
            <a:endParaRPr lang="en-US" dirty="0">
              <a:latin typeface="Calibri" panose="020F0502020204030204" pitchFamily="34" charset="0"/>
              <a:cs typeface="Times New Roman" panose="02020603050405020304" pitchFamily="18" charset="0"/>
            </a:endParaRPr>
          </a:p>
          <a:p>
            <a:pPr marL="0" indent="0" algn="ctr">
              <a:buNone/>
            </a:pPr>
            <a:endParaRPr lang="en-US" dirty="0"/>
          </a:p>
        </p:txBody>
      </p:sp>
      <p:graphicFrame>
        <p:nvGraphicFramePr>
          <p:cNvPr id="4" name="Table 3">
            <a:extLst>
              <a:ext uri="{FF2B5EF4-FFF2-40B4-BE49-F238E27FC236}">
                <a16:creationId xmlns:a16="http://schemas.microsoft.com/office/drawing/2014/main" id="{45B75328-2AE7-31A8-DD1F-57B15F273F31}"/>
              </a:ext>
            </a:extLst>
          </p:cNvPr>
          <p:cNvGraphicFramePr>
            <a:graphicFrameLocks noGrp="1"/>
          </p:cNvGraphicFramePr>
          <p:nvPr/>
        </p:nvGraphicFramePr>
        <p:xfrm>
          <a:off x="5442856" y="2637859"/>
          <a:ext cx="1970315" cy="1565529"/>
        </p:xfrm>
        <a:graphic>
          <a:graphicData uri="http://schemas.openxmlformats.org/drawingml/2006/table">
            <a:tbl>
              <a:tblPr firstRow="1" firstCol="1" bandRow="1">
                <a:tableStyleId>{5C22544A-7EE6-4342-B048-85BDC9FD1C3A}</a:tableStyleId>
              </a:tblPr>
              <a:tblGrid>
                <a:gridCol w="1970315">
                  <a:extLst>
                    <a:ext uri="{9D8B030D-6E8A-4147-A177-3AD203B41FA5}">
                      <a16:colId xmlns:a16="http://schemas.microsoft.com/office/drawing/2014/main" val="1835356948"/>
                    </a:ext>
                  </a:extLst>
                </a:gridCol>
              </a:tblGrid>
              <a:tr h="463285">
                <a:tc>
                  <a:txBody>
                    <a:bodyPr/>
                    <a:lstStyle/>
                    <a:p>
                      <a:pPr marL="0" marR="0">
                        <a:lnSpc>
                          <a:spcPct val="107000"/>
                        </a:lnSpc>
                        <a:spcAft>
                          <a:spcPts val="800"/>
                        </a:spcAft>
                      </a:pPr>
                      <a:r>
                        <a:rPr lang="en-US" sz="3200" kern="100">
                          <a:effectLst/>
                        </a:rPr>
                        <a:t>Emp_ID</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086009137"/>
                  </a:ext>
                </a:extLst>
              </a:tr>
              <a:tr h="463285">
                <a:tc>
                  <a:txBody>
                    <a:bodyPr/>
                    <a:lstStyle/>
                    <a:p>
                      <a:pPr marL="0" marR="0">
                        <a:lnSpc>
                          <a:spcPct val="107000"/>
                        </a:lnSpc>
                        <a:spcAft>
                          <a:spcPts val="800"/>
                        </a:spcAft>
                      </a:pPr>
                      <a:r>
                        <a:rPr lang="en-US" sz="3200" kern="100">
                          <a:effectLst/>
                        </a:rPr>
                        <a:t>102</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919500119"/>
                  </a:ext>
                </a:extLst>
              </a:tr>
              <a:tr h="463285">
                <a:tc>
                  <a:txBody>
                    <a:bodyPr/>
                    <a:lstStyle/>
                    <a:p>
                      <a:pPr marL="0" marR="0">
                        <a:lnSpc>
                          <a:spcPct val="107000"/>
                        </a:lnSpc>
                        <a:spcAft>
                          <a:spcPts val="800"/>
                        </a:spcAft>
                      </a:pPr>
                      <a:r>
                        <a:rPr lang="en-US" sz="3200" kern="100" dirty="0">
                          <a:effectLst/>
                        </a:rPr>
                        <a:t>104</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944098573"/>
                  </a:ext>
                </a:extLst>
              </a:tr>
            </a:tbl>
          </a:graphicData>
        </a:graphic>
      </p:graphicFrame>
    </p:spTree>
    <p:extLst>
      <p:ext uri="{BB962C8B-B14F-4D97-AF65-F5344CB8AC3E}">
        <p14:creationId xmlns:p14="http://schemas.microsoft.com/office/powerpoint/2010/main" val="140907033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0357D-9ABA-2F94-291B-F0D3A108D1F4}"/>
              </a:ext>
            </a:extLst>
          </p:cNvPr>
          <p:cNvSpPr>
            <a:spLocks noGrp="1"/>
          </p:cNvSpPr>
          <p:nvPr>
            <p:ph type="title"/>
          </p:nvPr>
        </p:nvSpPr>
        <p:spPr/>
        <p:txBody>
          <a:bodyPr/>
          <a:lstStyle/>
          <a:p>
            <a:r>
              <a:rPr lang="en-US" b="1" dirty="0"/>
              <a:t>Domain Relational Calculus (DRC)</a:t>
            </a:r>
          </a:p>
        </p:txBody>
      </p:sp>
      <p:sp>
        <p:nvSpPr>
          <p:cNvPr id="3" name="Content Placeholder 2">
            <a:extLst>
              <a:ext uri="{FF2B5EF4-FFF2-40B4-BE49-F238E27FC236}">
                <a16:creationId xmlns:a16="http://schemas.microsoft.com/office/drawing/2014/main" id="{5F1CC24C-A7D6-02F7-2811-5730F00985CF}"/>
              </a:ext>
            </a:extLst>
          </p:cNvPr>
          <p:cNvSpPr>
            <a:spLocks noGrp="1"/>
          </p:cNvSpPr>
          <p:nvPr>
            <p:ph idx="1"/>
          </p:nvPr>
        </p:nvSpPr>
        <p:spPr>
          <a:xfrm>
            <a:off x="838200" y="1825624"/>
            <a:ext cx="10515600" cy="5032375"/>
          </a:xfrm>
        </p:spPr>
        <p:txBody>
          <a:bodyPr/>
          <a:lstStyle/>
          <a:p>
            <a:pPr algn="just">
              <a:lnSpc>
                <a:spcPct val="100000"/>
              </a:lnSpc>
            </a:pPr>
            <a:r>
              <a:rPr lang="en-US" sz="3200" dirty="0"/>
              <a:t>Uses </a:t>
            </a:r>
            <a:r>
              <a:rPr lang="en-US" sz="3200" b="1" dirty="0"/>
              <a:t>domain variables (column values) instead of tuples</a:t>
            </a:r>
            <a:r>
              <a:rPr lang="en-US" sz="3200" dirty="0"/>
              <a:t>.</a:t>
            </a:r>
          </a:p>
          <a:p>
            <a:pPr algn="just">
              <a:lnSpc>
                <a:spcPct val="100000"/>
              </a:lnSpc>
            </a:pPr>
            <a:r>
              <a:rPr lang="en-US" sz="3200" dirty="0"/>
              <a:t>Queries are expressed based on </a:t>
            </a:r>
            <a:r>
              <a:rPr lang="en-US" sz="3200" b="1" dirty="0"/>
              <a:t>attribute values</a:t>
            </a:r>
            <a:r>
              <a:rPr lang="en-US" sz="3200" dirty="0"/>
              <a:t> instead of entire tuples.</a:t>
            </a:r>
          </a:p>
          <a:p>
            <a:pPr algn="just">
              <a:lnSpc>
                <a:spcPct val="100000"/>
              </a:lnSpc>
            </a:pPr>
            <a:r>
              <a:rPr lang="en-US" sz="3200" dirty="0"/>
              <a:t>Uses logical expressions like </a:t>
            </a:r>
            <a:r>
              <a:rPr lang="en-US" sz="3200" b="1" dirty="0"/>
              <a:t>AND (∧), OR (∨), NOT (¬), and implication (→).</a:t>
            </a:r>
          </a:p>
        </p:txBody>
      </p:sp>
    </p:spTree>
    <p:extLst>
      <p:ext uri="{BB962C8B-B14F-4D97-AF65-F5344CB8AC3E}">
        <p14:creationId xmlns:p14="http://schemas.microsoft.com/office/powerpoint/2010/main" val="352756388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2044F-5629-0410-38BD-CB854CCD6CAC}"/>
              </a:ext>
            </a:extLst>
          </p:cNvPr>
          <p:cNvSpPr>
            <a:spLocks noGrp="1"/>
          </p:cNvSpPr>
          <p:nvPr>
            <p:ph type="title"/>
          </p:nvPr>
        </p:nvSpPr>
        <p:spPr/>
        <p:txBody>
          <a:bodyPr/>
          <a:lstStyle/>
          <a:p>
            <a:r>
              <a:rPr lang="en-US" sz="4400" b="1" dirty="0"/>
              <a:t>General Syntax of DRC</a:t>
            </a:r>
            <a:br>
              <a:rPr lang="en-US" sz="4400" b="1" dirty="0"/>
            </a:br>
            <a:endParaRPr lang="en-US" dirty="0"/>
          </a:p>
        </p:txBody>
      </p:sp>
      <p:sp>
        <p:nvSpPr>
          <p:cNvPr id="3" name="Content Placeholder 2">
            <a:extLst>
              <a:ext uri="{FF2B5EF4-FFF2-40B4-BE49-F238E27FC236}">
                <a16:creationId xmlns:a16="http://schemas.microsoft.com/office/drawing/2014/main" id="{0EA65180-3B30-BE0B-1718-BB7AE4B015EB}"/>
              </a:ext>
            </a:extLst>
          </p:cNvPr>
          <p:cNvSpPr>
            <a:spLocks noGrp="1"/>
          </p:cNvSpPr>
          <p:nvPr>
            <p:ph idx="1"/>
          </p:nvPr>
        </p:nvSpPr>
        <p:spPr/>
        <p:txBody>
          <a:bodyPr/>
          <a:lstStyle/>
          <a:p>
            <a:pPr marL="0" indent="0" algn="ctr">
              <a:lnSpc>
                <a:spcPct val="100000"/>
              </a:lnSpc>
              <a:buNone/>
            </a:pPr>
            <a:r>
              <a:rPr lang="en-US" sz="2800" b="1" dirty="0"/>
              <a:t>{&lt;x1​,x2​,...,</a:t>
            </a:r>
            <a:r>
              <a:rPr lang="en-US" sz="2800" b="1" dirty="0" err="1"/>
              <a:t>xn</a:t>
            </a:r>
            <a:r>
              <a:rPr lang="en-US" sz="2800" b="1" dirty="0"/>
              <a:t>​&gt; ∣ P(x1​,x2​,...,</a:t>
            </a:r>
            <a:r>
              <a:rPr lang="en-US" sz="2800" b="1" dirty="0" err="1"/>
              <a:t>xn</a:t>
            </a:r>
            <a:r>
              <a:rPr lang="en-US" sz="2800" b="1" dirty="0"/>
              <a:t>​)}</a:t>
            </a:r>
          </a:p>
          <a:p>
            <a:pPr marL="0" indent="0">
              <a:lnSpc>
                <a:spcPct val="100000"/>
              </a:lnSpc>
              <a:buNone/>
            </a:pPr>
            <a:r>
              <a:rPr lang="en-US" sz="3200" dirty="0"/>
              <a:t>Were</a:t>
            </a:r>
          </a:p>
          <a:p>
            <a:pPr>
              <a:lnSpc>
                <a:spcPct val="100000"/>
              </a:lnSpc>
            </a:pPr>
            <a:r>
              <a:rPr lang="en-US" sz="3200" b="1" dirty="0"/>
              <a:t>x1​,x2​,...,</a:t>
            </a:r>
            <a:r>
              <a:rPr lang="en-US" sz="3200" b="1" dirty="0" err="1"/>
              <a:t>xn</a:t>
            </a:r>
            <a:r>
              <a:rPr lang="en-US" sz="3200" b="1" dirty="0"/>
              <a:t>​</a:t>
            </a:r>
            <a:r>
              <a:rPr lang="en-US" sz="3200" dirty="0"/>
              <a:t> are domain variables (values in columns).</a:t>
            </a:r>
          </a:p>
          <a:p>
            <a:pPr>
              <a:lnSpc>
                <a:spcPct val="100000"/>
              </a:lnSpc>
            </a:pPr>
            <a:r>
              <a:rPr lang="en-US" sz="3200" b="1" dirty="0"/>
              <a:t>P(...)</a:t>
            </a:r>
            <a:r>
              <a:rPr lang="en-US" sz="3200" dirty="0"/>
              <a:t> is a condition that must be satisfied.</a:t>
            </a:r>
          </a:p>
        </p:txBody>
      </p:sp>
    </p:spTree>
    <p:extLst>
      <p:ext uri="{BB962C8B-B14F-4D97-AF65-F5344CB8AC3E}">
        <p14:creationId xmlns:p14="http://schemas.microsoft.com/office/powerpoint/2010/main" val="205500604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35937-8BF4-C0CE-A118-81CAE8C652B1}"/>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09D6480B-7226-4D27-3C18-4B5973B61FCE}"/>
              </a:ext>
            </a:extLst>
          </p:cNvPr>
          <p:cNvSpPr>
            <a:spLocks noGrp="1"/>
          </p:cNvSpPr>
          <p:nvPr>
            <p:ph idx="1"/>
          </p:nvPr>
        </p:nvSpPr>
        <p:spPr>
          <a:xfrm>
            <a:off x="838200" y="1616149"/>
            <a:ext cx="10515600" cy="4008474"/>
          </a:xfrm>
        </p:spPr>
        <p:txBody>
          <a:bodyPr>
            <a:normAutofit fontScale="92500" lnSpcReduction="10000"/>
          </a:bodyPr>
          <a:lstStyle/>
          <a:p>
            <a:r>
              <a:rPr lang="en-US" sz="3200" dirty="0"/>
              <a:t>Retrieve employee names and salaries where department is IT.</a:t>
            </a:r>
          </a:p>
          <a:p>
            <a:pPr marL="0" indent="0" algn="ctr">
              <a:buNone/>
            </a:pPr>
            <a:r>
              <a:rPr lang="en-US" sz="3200" b="1" dirty="0"/>
              <a:t>{&lt;</a:t>
            </a:r>
            <a:r>
              <a:rPr lang="en-US" sz="3200" b="1" dirty="0" err="1"/>
              <a:t>Name,Salary</a:t>
            </a:r>
            <a:r>
              <a:rPr lang="en-US" sz="3200" b="1" dirty="0"/>
              <a:t>&gt; ∣ ∃Dept (Employee(</a:t>
            </a:r>
            <a:r>
              <a:rPr lang="en-US" sz="3200" b="1" dirty="0" err="1"/>
              <a:t>Name,Salary,Dept</a:t>
            </a:r>
            <a:r>
              <a:rPr lang="en-US" sz="3200" b="1" dirty="0"/>
              <a:t>)∧Dept=′IT′)}</a:t>
            </a:r>
          </a:p>
          <a:p>
            <a:pPr marL="0" indent="0">
              <a:buNone/>
            </a:pPr>
            <a:r>
              <a:rPr lang="en-US" sz="3200" b="1" dirty="0"/>
              <a:t>Here</a:t>
            </a:r>
          </a:p>
          <a:p>
            <a:pPr marL="0" indent="0" algn="just">
              <a:buNone/>
            </a:pPr>
            <a:r>
              <a:rPr lang="en-US" sz="3200" dirty="0"/>
              <a:t>The result will include </a:t>
            </a:r>
            <a:r>
              <a:rPr lang="en-US" sz="3200" b="1" dirty="0"/>
              <a:t>Name</a:t>
            </a:r>
            <a:r>
              <a:rPr lang="en-US" sz="3200" dirty="0"/>
              <a:t> and </a:t>
            </a:r>
            <a:r>
              <a:rPr lang="en-US" sz="3200" b="1" dirty="0"/>
              <a:t>Salary</a:t>
            </a:r>
            <a:r>
              <a:rPr lang="en-US" sz="3200" dirty="0"/>
              <a:t> of employees where </a:t>
            </a:r>
            <a:r>
              <a:rPr lang="en-US" sz="3200" b="1" dirty="0"/>
              <a:t>Dept = 'IT’</a:t>
            </a:r>
            <a:r>
              <a:rPr lang="en-US" sz="3200" dirty="0"/>
              <a:t>.</a:t>
            </a:r>
            <a:endParaRPr lang="en-US" sz="3200" b="1" dirty="0"/>
          </a:p>
          <a:p>
            <a:pPr marL="0" indent="0" algn="just">
              <a:buNone/>
            </a:pPr>
            <a:r>
              <a:rPr lang="en-US" sz="3200" b="1" dirty="0"/>
              <a:t>Existential quantifier (∃\exists∃)</a:t>
            </a:r>
            <a:r>
              <a:rPr lang="en-US" sz="3200" dirty="0"/>
              <a:t> ensures that the condition applies only when a matching department exists.</a:t>
            </a:r>
          </a:p>
          <a:p>
            <a:pPr marL="0" indent="0">
              <a:buNone/>
            </a:pPr>
            <a:endParaRPr lang="en-US" sz="3200" b="1" dirty="0"/>
          </a:p>
        </p:txBody>
      </p:sp>
      <p:graphicFrame>
        <p:nvGraphicFramePr>
          <p:cNvPr id="4" name="Table 3">
            <a:extLst>
              <a:ext uri="{FF2B5EF4-FFF2-40B4-BE49-F238E27FC236}">
                <a16:creationId xmlns:a16="http://schemas.microsoft.com/office/drawing/2014/main" id="{9BD15E8C-EB71-0DF1-5FB4-38A11FC4357B}"/>
              </a:ext>
            </a:extLst>
          </p:cNvPr>
          <p:cNvGraphicFramePr>
            <a:graphicFrameLocks noGrp="1"/>
          </p:cNvGraphicFramePr>
          <p:nvPr>
            <p:extLst>
              <p:ext uri="{D42A27DB-BD31-4B8C-83A1-F6EECF244321}">
                <p14:modId xmlns:p14="http://schemas.microsoft.com/office/powerpoint/2010/main" val="538004485"/>
              </p:ext>
            </p:extLst>
          </p:nvPr>
        </p:nvGraphicFramePr>
        <p:xfrm>
          <a:off x="4189229" y="5532437"/>
          <a:ext cx="2966484" cy="1325562"/>
        </p:xfrm>
        <a:graphic>
          <a:graphicData uri="http://schemas.openxmlformats.org/drawingml/2006/table">
            <a:tbl>
              <a:tblPr firstRow="1" firstCol="1" bandRow="1">
                <a:tableStyleId>{5C22544A-7EE6-4342-B048-85BDC9FD1C3A}</a:tableStyleId>
              </a:tblPr>
              <a:tblGrid>
                <a:gridCol w="824550">
                  <a:extLst>
                    <a:ext uri="{9D8B030D-6E8A-4147-A177-3AD203B41FA5}">
                      <a16:colId xmlns:a16="http://schemas.microsoft.com/office/drawing/2014/main" val="555162605"/>
                    </a:ext>
                  </a:extLst>
                </a:gridCol>
                <a:gridCol w="2141934">
                  <a:extLst>
                    <a:ext uri="{9D8B030D-6E8A-4147-A177-3AD203B41FA5}">
                      <a16:colId xmlns:a16="http://schemas.microsoft.com/office/drawing/2014/main" val="671751268"/>
                    </a:ext>
                  </a:extLst>
                </a:gridCol>
              </a:tblGrid>
              <a:tr h="441854">
                <a:tc>
                  <a:txBody>
                    <a:bodyPr/>
                    <a:lstStyle/>
                    <a:p>
                      <a:pPr marL="0" marR="0">
                        <a:lnSpc>
                          <a:spcPct val="107000"/>
                        </a:lnSpc>
                        <a:spcAft>
                          <a:spcPts val="800"/>
                        </a:spcAft>
                      </a:pPr>
                      <a:r>
                        <a:rPr lang="en-US" sz="2000" kern="100">
                          <a:effectLst/>
                        </a:rPr>
                        <a:t>Name</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000" kern="100" dirty="0">
                          <a:effectLst/>
                        </a:rPr>
                        <a:t>Salary</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563699279"/>
                  </a:ext>
                </a:extLst>
              </a:tr>
              <a:tr h="441854">
                <a:tc>
                  <a:txBody>
                    <a:bodyPr/>
                    <a:lstStyle/>
                    <a:p>
                      <a:pPr marL="0" marR="0">
                        <a:lnSpc>
                          <a:spcPct val="107000"/>
                        </a:lnSpc>
                        <a:spcAft>
                          <a:spcPts val="800"/>
                        </a:spcAft>
                      </a:pPr>
                      <a:r>
                        <a:rPr lang="en-US" sz="2000" b="0" kern="100">
                          <a:effectLst/>
                        </a:rPr>
                        <a:t>Alice</a:t>
                      </a:r>
                      <a:endParaRPr lang="en-US" sz="2000" b="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000" b="0" kern="100">
                          <a:effectLst/>
                        </a:rPr>
                        <a:t>60000</a:t>
                      </a:r>
                      <a:endParaRPr lang="en-US" sz="2000" b="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85134152"/>
                  </a:ext>
                </a:extLst>
              </a:tr>
              <a:tr h="441854">
                <a:tc>
                  <a:txBody>
                    <a:bodyPr/>
                    <a:lstStyle/>
                    <a:p>
                      <a:pPr marL="0" marR="0">
                        <a:lnSpc>
                          <a:spcPct val="107000"/>
                        </a:lnSpc>
                        <a:spcAft>
                          <a:spcPts val="800"/>
                        </a:spcAft>
                      </a:pPr>
                      <a:r>
                        <a:rPr lang="en-US" sz="2000" b="0" kern="100">
                          <a:effectLst/>
                        </a:rPr>
                        <a:t>Carol</a:t>
                      </a:r>
                      <a:endParaRPr lang="en-US" sz="2000" b="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000" b="0" kern="100" dirty="0">
                          <a:effectLst/>
                        </a:rPr>
                        <a:t>70000</a:t>
                      </a:r>
                      <a:endParaRPr lang="en-US" sz="20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704721939"/>
                  </a:ext>
                </a:extLst>
              </a:tr>
            </a:tbl>
          </a:graphicData>
        </a:graphic>
      </p:graphicFrame>
    </p:spTree>
    <p:extLst>
      <p:ext uri="{BB962C8B-B14F-4D97-AF65-F5344CB8AC3E}">
        <p14:creationId xmlns:p14="http://schemas.microsoft.com/office/powerpoint/2010/main" val="19004912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047AA-6AD6-25A5-987E-CC2D4F9243B3}"/>
              </a:ext>
            </a:extLst>
          </p:cNvPr>
          <p:cNvSpPr>
            <a:spLocks noGrp="1"/>
          </p:cNvSpPr>
          <p:nvPr>
            <p:ph type="title"/>
          </p:nvPr>
        </p:nvSpPr>
        <p:spPr/>
        <p:txBody>
          <a:bodyPr/>
          <a:lstStyle/>
          <a:p>
            <a:r>
              <a:rPr lang="el-GR" dirty="0"/>
              <a:t>σ </a:t>
            </a:r>
            <a:r>
              <a:rPr lang="en-US" dirty="0"/>
              <a:t>AGE=20 (STUDENT) </a:t>
            </a:r>
            <a:br>
              <a:rPr lang="en-US" dirty="0"/>
            </a:br>
            <a:endParaRPr lang="en-US" dirty="0"/>
          </a:p>
        </p:txBody>
      </p:sp>
      <p:graphicFrame>
        <p:nvGraphicFramePr>
          <p:cNvPr id="6" name="Content Placeholder 5">
            <a:extLst>
              <a:ext uri="{FF2B5EF4-FFF2-40B4-BE49-F238E27FC236}">
                <a16:creationId xmlns:a16="http://schemas.microsoft.com/office/drawing/2014/main" id="{0F4411E3-AAE6-8CD6-B2F0-25C3814CC0FD}"/>
              </a:ext>
            </a:extLst>
          </p:cNvPr>
          <p:cNvGraphicFramePr>
            <a:graphicFrameLocks noGrp="1"/>
          </p:cNvGraphicFramePr>
          <p:nvPr>
            <p:ph idx="1"/>
            <p:extLst>
              <p:ext uri="{D42A27DB-BD31-4B8C-83A1-F6EECF244321}">
                <p14:modId xmlns:p14="http://schemas.microsoft.com/office/powerpoint/2010/main" val="275371834"/>
              </p:ext>
            </p:extLst>
          </p:nvPr>
        </p:nvGraphicFramePr>
        <p:xfrm>
          <a:off x="3149599" y="2222569"/>
          <a:ext cx="5428344" cy="2610687"/>
        </p:xfrm>
        <a:graphic>
          <a:graphicData uri="http://schemas.openxmlformats.org/drawingml/2006/table">
            <a:tbl>
              <a:tblPr/>
              <a:tblGrid>
                <a:gridCol w="1809448">
                  <a:extLst>
                    <a:ext uri="{9D8B030D-6E8A-4147-A177-3AD203B41FA5}">
                      <a16:colId xmlns:a16="http://schemas.microsoft.com/office/drawing/2014/main" val="1989750048"/>
                    </a:ext>
                  </a:extLst>
                </a:gridCol>
                <a:gridCol w="1809448">
                  <a:extLst>
                    <a:ext uri="{9D8B030D-6E8A-4147-A177-3AD203B41FA5}">
                      <a16:colId xmlns:a16="http://schemas.microsoft.com/office/drawing/2014/main" val="1015424922"/>
                    </a:ext>
                  </a:extLst>
                </a:gridCol>
                <a:gridCol w="1809448">
                  <a:extLst>
                    <a:ext uri="{9D8B030D-6E8A-4147-A177-3AD203B41FA5}">
                      <a16:colId xmlns:a16="http://schemas.microsoft.com/office/drawing/2014/main" val="1563708411"/>
                    </a:ext>
                  </a:extLst>
                </a:gridCol>
              </a:tblGrid>
              <a:tr h="870229">
                <a:tc>
                  <a:txBody>
                    <a:bodyPr/>
                    <a:lstStyle/>
                    <a:p>
                      <a:pPr algn="ctr"/>
                      <a:r>
                        <a:rPr lang="en-US">
                          <a:effectLst/>
                        </a:rPr>
                        <a:t>ROLL</a:t>
                      </a:r>
                    </a:p>
                  </a:txBody>
                  <a:tcPr anchor="ctr">
                    <a:lnL>
                      <a:noFill/>
                    </a:lnL>
                    <a:lnR>
                      <a:noFill/>
                    </a:lnR>
                    <a:lnT>
                      <a:noFill/>
                    </a:lnT>
                    <a:lnB>
                      <a:noFill/>
                    </a:lnB>
                    <a:solidFill>
                      <a:srgbClr val="FAFBFC"/>
                    </a:solidFill>
                  </a:tcPr>
                </a:tc>
                <a:tc>
                  <a:txBody>
                    <a:bodyPr/>
                    <a:lstStyle/>
                    <a:p>
                      <a:pPr algn="ctr"/>
                      <a:r>
                        <a:rPr lang="en-US">
                          <a:effectLst/>
                        </a:rPr>
                        <a:t>NAME</a:t>
                      </a:r>
                    </a:p>
                  </a:txBody>
                  <a:tcPr anchor="ctr">
                    <a:lnL>
                      <a:noFill/>
                    </a:lnL>
                    <a:lnR>
                      <a:noFill/>
                    </a:lnR>
                    <a:lnT>
                      <a:noFill/>
                    </a:lnT>
                    <a:lnB>
                      <a:noFill/>
                    </a:lnB>
                    <a:solidFill>
                      <a:srgbClr val="FAFBFC"/>
                    </a:solidFill>
                  </a:tcPr>
                </a:tc>
                <a:tc>
                  <a:txBody>
                    <a:bodyPr/>
                    <a:lstStyle/>
                    <a:p>
                      <a:pPr algn="ctr"/>
                      <a:r>
                        <a:rPr lang="en-US">
                          <a:effectLst/>
                        </a:rPr>
                        <a:t>AGE</a:t>
                      </a:r>
                    </a:p>
                  </a:txBody>
                  <a:tcPr anchor="ctr">
                    <a:lnL>
                      <a:noFill/>
                    </a:lnL>
                    <a:lnR>
                      <a:noFill/>
                    </a:lnR>
                    <a:lnT>
                      <a:noFill/>
                    </a:lnT>
                    <a:lnB>
                      <a:noFill/>
                    </a:lnB>
                    <a:solidFill>
                      <a:srgbClr val="FAFBFC"/>
                    </a:solidFill>
                  </a:tcPr>
                </a:tc>
                <a:extLst>
                  <a:ext uri="{0D108BD9-81ED-4DB2-BD59-A6C34878D82A}">
                    <a16:rowId xmlns:a16="http://schemas.microsoft.com/office/drawing/2014/main" val="307673421"/>
                  </a:ext>
                </a:extLst>
              </a:tr>
              <a:tr h="870229">
                <a:tc>
                  <a:txBody>
                    <a:bodyPr/>
                    <a:lstStyle/>
                    <a:p>
                      <a:pPr algn="ctr"/>
                      <a:r>
                        <a:rPr lang="en-US">
                          <a:effectLst/>
                        </a:rPr>
                        <a:t>1</a:t>
                      </a:r>
                    </a:p>
                  </a:txBody>
                  <a:tcPr anchor="ctr">
                    <a:lnL>
                      <a:noFill/>
                    </a:lnL>
                    <a:lnR>
                      <a:noFill/>
                    </a:lnR>
                    <a:lnT>
                      <a:noFill/>
                    </a:lnT>
                    <a:lnB>
                      <a:noFill/>
                    </a:lnB>
                    <a:solidFill>
                      <a:srgbClr val="FAFBFC"/>
                    </a:solidFill>
                  </a:tcPr>
                </a:tc>
                <a:tc>
                  <a:txBody>
                    <a:bodyPr/>
                    <a:lstStyle/>
                    <a:p>
                      <a:pPr algn="ctr"/>
                      <a:r>
                        <a:rPr lang="en-US">
                          <a:effectLst/>
                        </a:rPr>
                        <a:t>Aman</a:t>
                      </a:r>
                    </a:p>
                  </a:txBody>
                  <a:tcPr anchor="ctr">
                    <a:lnL>
                      <a:noFill/>
                    </a:lnL>
                    <a:lnR>
                      <a:noFill/>
                    </a:lnR>
                    <a:lnT>
                      <a:noFill/>
                    </a:lnT>
                    <a:lnB>
                      <a:noFill/>
                    </a:lnB>
                    <a:solidFill>
                      <a:srgbClr val="FAFBFC"/>
                    </a:solidFill>
                  </a:tcPr>
                </a:tc>
                <a:tc>
                  <a:txBody>
                    <a:bodyPr/>
                    <a:lstStyle/>
                    <a:p>
                      <a:pPr algn="ctr"/>
                      <a:r>
                        <a:rPr lang="en-US">
                          <a:effectLst/>
                        </a:rPr>
                        <a:t>20</a:t>
                      </a:r>
                    </a:p>
                  </a:txBody>
                  <a:tcPr anchor="ctr">
                    <a:lnL>
                      <a:noFill/>
                    </a:lnL>
                    <a:lnR>
                      <a:noFill/>
                    </a:lnR>
                    <a:lnT>
                      <a:noFill/>
                    </a:lnT>
                    <a:lnB>
                      <a:noFill/>
                    </a:lnB>
                    <a:solidFill>
                      <a:srgbClr val="FAFBFC"/>
                    </a:solidFill>
                  </a:tcPr>
                </a:tc>
                <a:extLst>
                  <a:ext uri="{0D108BD9-81ED-4DB2-BD59-A6C34878D82A}">
                    <a16:rowId xmlns:a16="http://schemas.microsoft.com/office/drawing/2014/main" val="2557196247"/>
                  </a:ext>
                </a:extLst>
              </a:tr>
              <a:tr h="870229">
                <a:tc>
                  <a:txBody>
                    <a:bodyPr/>
                    <a:lstStyle/>
                    <a:p>
                      <a:pPr algn="ctr"/>
                      <a:r>
                        <a:rPr lang="en-US">
                          <a:effectLst/>
                        </a:rPr>
                        <a:t>4</a:t>
                      </a:r>
                    </a:p>
                  </a:txBody>
                  <a:tcPr anchor="ctr">
                    <a:lnL>
                      <a:noFill/>
                    </a:lnL>
                    <a:lnR>
                      <a:noFill/>
                    </a:lnR>
                    <a:lnT>
                      <a:noFill/>
                    </a:lnT>
                    <a:lnB>
                      <a:noFill/>
                    </a:lnB>
                    <a:solidFill>
                      <a:srgbClr val="FAFBFC"/>
                    </a:solidFill>
                  </a:tcPr>
                </a:tc>
                <a:tc>
                  <a:txBody>
                    <a:bodyPr/>
                    <a:lstStyle/>
                    <a:p>
                      <a:pPr algn="ctr"/>
                      <a:r>
                        <a:rPr lang="en-US">
                          <a:effectLst/>
                        </a:rPr>
                        <a:t>Harsh</a:t>
                      </a:r>
                    </a:p>
                  </a:txBody>
                  <a:tcPr anchor="ctr">
                    <a:lnL>
                      <a:noFill/>
                    </a:lnL>
                    <a:lnR>
                      <a:noFill/>
                    </a:lnR>
                    <a:lnT>
                      <a:noFill/>
                    </a:lnT>
                    <a:lnB>
                      <a:noFill/>
                    </a:lnB>
                    <a:solidFill>
                      <a:srgbClr val="FAFBFC"/>
                    </a:solidFill>
                  </a:tcPr>
                </a:tc>
                <a:tc>
                  <a:txBody>
                    <a:bodyPr/>
                    <a:lstStyle/>
                    <a:p>
                      <a:pPr algn="ctr"/>
                      <a:r>
                        <a:rPr lang="en-US" dirty="0">
                          <a:effectLst/>
                        </a:rPr>
                        <a:t>20</a:t>
                      </a:r>
                    </a:p>
                  </a:txBody>
                  <a:tcPr anchor="ctr">
                    <a:lnL>
                      <a:noFill/>
                    </a:lnL>
                    <a:lnR>
                      <a:noFill/>
                    </a:lnR>
                    <a:lnT>
                      <a:noFill/>
                    </a:lnT>
                    <a:lnB>
                      <a:noFill/>
                    </a:lnB>
                    <a:solidFill>
                      <a:srgbClr val="FAFBFC"/>
                    </a:solidFill>
                  </a:tcPr>
                </a:tc>
                <a:extLst>
                  <a:ext uri="{0D108BD9-81ED-4DB2-BD59-A6C34878D82A}">
                    <a16:rowId xmlns:a16="http://schemas.microsoft.com/office/drawing/2014/main" val="3941573086"/>
                  </a:ext>
                </a:extLst>
              </a:tr>
            </a:tbl>
          </a:graphicData>
        </a:graphic>
      </p:graphicFrame>
    </p:spTree>
    <p:extLst>
      <p:ext uri="{BB962C8B-B14F-4D97-AF65-F5344CB8AC3E}">
        <p14:creationId xmlns:p14="http://schemas.microsoft.com/office/powerpoint/2010/main" val="286369404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C8869-8E1F-33C0-5F94-0F6830B784E3}"/>
              </a:ext>
            </a:extLst>
          </p:cNvPr>
          <p:cNvSpPr>
            <a:spLocks noGrp="1"/>
          </p:cNvSpPr>
          <p:nvPr>
            <p:ph type="title"/>
          </p:nvPr>
        </p:nvSpPr>
        <p:spPr/>
        <p:txBody>
          <a:bodyPr>
            <a:normAutofit/>
          </a:bodyPr>
          <a:lstStyle/>
          <a:p>
            <a:r>
              <a:rPr lang="en-US" sz="3600" b="1" dirty="0">
                <a:effectLst/>
                <a:latin typeface="Calibri" panose="020F0502020204030204" pitchFamily="34" charset="0"/>
                <a:ea typeface="Calibri" panose="020F0502020204030204" pitchFamily="34" charset="0"/>
                <a:cs typeface="Times New Roman" panose="02020603050405020304" pitchFamily="18" charset="0"/>
              </a:rPr>
              <a:t>Example 2- Retrieve Employee IDs and Salaries of employees earning more than 55,000</a:t>
            </a:r>
            <a:endParaRPr lang="en-US" sz="3600" dirty="0"/>
          </a:p>
        </p:txBody>
      </p:sp>
      <p:sp>
        <p:nvSpPr>
          <p:cNvPr id="3" name="Content Placeholder 2">
            <a:extLst>
              <a:ext uri="{FF2B5EF4-FFF2-40B4-BE49-F238E27FC236}">
                <a16:creationId xmlns:a16="http://schemas.microsoft.com/office/drawing/2014/main" id="{9A54AF51-3F95-5F41-45C6-CF8535CD152E}"/>
              </a:ext>
            </a:extLst>
          </p:cNvPr>
          <p:cNvSpPr>
            <a:spLocks noGrp="1"/>
          </p:cNvSpPr>
          <p:nvPr>
            <p:ph idx="1"/>
          </p:nvPr>
        </p:nvSpPr>
        <p:spPr/>
        <p:txBody>
          <a:bodyPr>
            <a:normAutofit/>
          </a:bodyPr>
          <a:lstStyle/>
          <a:p>
            <a:pPr marL="0" indent="0" algn="ctr">
              <a:buNone/>
            </a:pPr>
            <a:endParaRPr lang="en-US" sz="3200" dirty="0"/>
          </a:p>
        </p:txBody>
      </p:sp>
      <p:graphicFrame>
        <p:nvGraphicFramePr>
          <p:cNvPr id="5" name="Content Placeholder 3">
            <a:extLst>
              <a:ext uri="{FF2B5EF4-FFF2-40B4-BE49-F238E27FC236}">
                <a16:creationId xmlns:a16="http://schemas.microsoft.com/office/drawing/2014/main" id="{3D27F547-9EA8-665C-80EE-0B4DB5112F8B}"/>
              </a:ext>
            </a:extLst>
          </p:cNvPr>
          <p:cNvGraphicFramePr>
            <a:graphicFrameLocks/>
          </p:cNvGraphicFramePr>
          <p:nvPr>
            <p:extLst>
              <p:ext uri="{D42A27DB-BD31-4B8C-83A1-F6EECF244321}">
                <p14:modId xmlns:p14="http://schemas.microsoft.com/office/powerpoint/2010/main" val="3649596110"/>
              </p:ext>
            </p:extLst>
          </p:nvPr>
        </p:nvGraphicFramePr>
        <p:xfrm>
          <a:off x="914400" y="2505643"/>
          <a:ext cx="10515600" cy="2294575"/>
        </p:xfrm>
        <a:graphic>
          <a:graphicData uri="http://schemas.openxmlformats.org/drawingml/2006/table">
            <a:tbl>
              <a:tblPr firstRow="1" firstCol="1" bandRow="1">
                <a:tableStyleId>{5C22544A-7EE6-4342-B048-85BDC9FD1C3A}</a:tableStyleId>
              </a:tblPr>
              <a:tblGrid>
                <a:gridCol w="2628900">
                  <a:extLst>
                    <a:ext uri="{9D8B030D-6E8A-4147-A177-3AD203B41FA5}">
                      <a16:colId xmlns:a16="http://schemas.microsoft.com/office/drawing/2014/main" val="4033987340"/>
                    </a:ext>
                  </a:extLst>
                </a:gridCol>
                <a:gridCol w="2628900">
                  <a:extLst>
                    <a:ext uri="{9D8B030D-6E8A-4147-A177-3AD203B41FA5}">
                      <a16:colId xmlns:a16="http://schemas.microsoft.com/office/drawing/2014/main" val="3120182180"/>
                    </a:ext>
                  </a:extLst>
                </a:gridCol>
                <a:gridCol w="2628900">
                  <a:extLst>
                    <a:ext uri="{9D8B030D-6E8A-4147-A177-3AD203B41FA5}">
                      <a16:colId xmlns:a16="http://schemas.microsoft.com/office/drawing/2014/main" val="722237404"/>
                    </a:ext>
                  </a:extLst>
                </a:gridCol>
                <a:gridCol w="2628900">
                  <a:extLst>
                    <a:ext uri="{9D8B030D-6E8A-4147-A177-3AD203B41FA5}">
                      <a16:colId xmlns:a16="http://schemas.microsoft.com/office/drawing/2014/main" val="223430964"/>
                    </a:ext>
                  </a:extLst>
                </a:gridCol>
              </a:tblGrid>
              <a:tr h="314654">
                <a:tc>
                  <a:txBody>
                    <a:bodyPr/>
                    <a:lstStyle/>
                    <a:p>
                      <a:pPr marL="0" marR="0">
                        <a:lnSpc>
                          <a:spcPct val="107000"/>
                        </a:lnSpc>
                        <a:spcAft>
                          <a:spcPts val="800"/>
                        </a:spcAft>
                      </a:pPr>
                      <a:r>
                        <a:rPr lang="en-US" sz="2800" kern="100">
                          <a:effectLst/>
                        </a:rPr>
                        <a:t>Emp_ID</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800" kern="100">
                          <a:effectLst/>
                        </a:rPr>
                        <a:t>Name</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800" kern="100">
                          <a:effectLst/>
                        </a:rPr>
                        <a:t>Dept</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800" kern="100">
                          <a:effectLst/>
                        </a:rPr>
                        <a:t>Salary</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224472958"/>
                  </a:ext>
                </a:extLst>
              </a:tr>
              <a:tr h="314654">
                <a:tc>
                  <a:txBody>
                    <a:bodyPr/>
                    <a:lstStyle/>
                    <a:p>
                      <a:pPr marL="0" marR="0">
                        <a:lnSpc>
                          <a:spcPct val="107000"/>
                        </a:lnSpc>
                        <a:spcAft>
                          <a:spcPts val="800"/>
                        </a:spcAft>
                      </a:pPr>
                      <a:r>
                        <a:rPr lang="en-US" sz="2800" kern="100">
                          <a:effectLst/>
                        </a:rPr>
                        <a:t>101</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800" kern="100">
                          <a:effectLst/>
                        </a:rPr>
                        <a:t>Alice</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800" kern="100">
                          <a:effectLst/>
                        </a:rPr>
                        <a:t>IT</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800" kern="100">
                          <a:effectLst/>
                        </a:rPr>
                        <a:t>60000</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495458691"/>
                  </a:ext>
                </a:extLst>
              </a:tr>
              <a:tr h="314654">
                <a:tc>
                  <a:txBody>
                    <a:bodyPr/>
                    <a:lstStyle/>
                    <a:p>
                      <a:pPr marL="0" marR="0">
                        <a:lnSpc>
                          <a:spcPct val="107000"/>
                        </a:lnSpc>
                        <a:spcAft>
                          <a:spcPts val="800"/>
                        </a:spcAft>
                      </a:pPr>
                      <a:r>
                        <a:rPr lang="en-US" sz="2800" kern="100">
                          <a:effectLst/>
                        </a:rPr>
                        <a:t>102</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800" kern="100" dirty="0">
                          <a:effectLst/>
                        </a:rPr>
                        <a:t>Bob</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800" kern="100">
                          <a:effectLst/>
                        </a:rPr>
                        <a:t>HR</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800" kern="100">
                          <a:effectLst/>
                        </a:rPr>
                        <a:t>50000</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155390400"/>
                  </a:ext>
                </a:extLst>
              </a:tr>
              <a:tr h="314654">
                <a:tc>
                  <a:txBody>
                    <a:bodyPr/>
                    <a:lstStyle/>
                    <a:p>
                      <a:pPr marL="0" marR="0">
                        <a:lnSpc>
                          <a:spcPct val="107000"/>
                        </a:lnSpc>
                        <a:spcAft>
                          <a:spcPts val="800"/>
                        </a:spcAft>
                      </a:pPr>
                      <a:r>
                        <a:rPr lang="en-US" sz="2800" kern="100">
                          <a:effectLst/>
                        </a:rPr>
                        <a:t>103</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800" kern="100">
                          <a:effectLst/>
                        </a:rPr>
                        <a:t>Carol</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800" kern="100">
                          <a:effectLst/>
                        </a:rPr>
                        <a:t>IT</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800" kern="100">
                          <a:effectLst/>
                        </a:rPr>
                        <a:t>70000</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631888037"/>
                  </a:ext>
                </a:extLst>
              </a:tr>
              <a:tr h="314654">
                <a:tc>
                  <a:txBody>
                    <a:bodyPr/>
                    <a:lstStyle/>
                    <a:p>
                      <a:pPr marL="0" marR="0">
                        <a:lnSpc>
                          <a:spcPct val="107000"/>
                        </a:lnSpc>
                        <a:spcAft>
                          <a:spcPts val="800"/>
                        </a:spcAft>
                      </a:pPr>
                      <a:r>
                        <a:rPr lang="en-US" sz="2800" kern="100">
                          <a:effectLst/>
                        </a:rPr>
                        <a:t>104</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800" kern="100" dirty="0">
                          <a:effectLst/>
                        </a:rPr>
                        <a:t>David</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800" kern="100">
                          <a:effectLst/>
                        </a:rPr>
                        <a:t>Sales</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800" kern="100" dirty="0">
                          <a:effectLst/>
                        </a:rPr>
                        <a:t>55000</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73207978"/>
                  </a:ext>
                </a:extLst>
              </a:tr>
            </a:tbl>
          </a:graphicData>
        </a:graphic>
      </p:graphicFrame>
    </p:spTree>
    <p:extLst>
      <p:ext uri="{BB962C8B-B14F-4D97-AF65-F5344CB8AC3E}">
        <p14:creationId xmlns:p14="http://schemas.microsoft.com/office/powerpoint/2010/main" val="94365397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EDF11-2A8E-C92E-5EBA-3E5AE493CEA7}"/>
              </a:ext>
            </a:extLst>
          </p:cNvPr>
          <p:cNvSpPr>
            <a:spLocks noGrp="1"/>
          </p:cNvSpPr>
          <p:nvPr>
            <p:ph type="title"/>
          </p:nvPr>
        </p:nvSpPr>
        <p:spPr/>
        <p:txBody>
          <a:bodyPr>
            <a:normAutofit fontScale="90000"/>
          </a:bodyPr>
          <a:lstStyle/>
          <a:p>
            <a:pPr marL="0" indent="0"/>
            <a:br>
              <a:rPr lang="en-US" sz="4400" b="1" dirty="0">
                <a:effectLst/>
                <a:latin typeface="Calibri" panose="020F0502020204030204" pitchFamily="34" charset="0"/>
                <a:ea typeface="Calibri" panose="020F0502020204030204" pitchFamily="34" charset="0"/>
                <a:cs typeface="Times New Roman" panose="02020603050405020304" pitchFamily="18" charset="0"/>
              </a:rPr>
            </a:br>
            <a:r>
              <a:rPr lang="en-US" sz="4400" b="1" dirty="0">
                <a:effectLst/>
                <a:latin typeface="Calibri" panose="020F0502020204030204" pitchFamily="34" charset="0"/>
                <a:ea typeface="Calibri" panose="020F0502020204030204" pitchFamily="34" charset="0"/>
                <a:cs typeface="Times New Roman" panose="02020603050405020304" pitchFamily="18" charset="0"/>
              </a:rPr>
              <a:t>{&lt;ID,S&gt; </a:t>
            </a:r>
            <a:r>
              <a:rPr lang="en-US" sz="4400" b="1" dirty="0">
                <a:effectLst/>
                <a:latin typeface="Cambria Math" panose="02040503050406030204" pitchFamily="18" charset="0"/>
                <a:ea typeface="Calibri" panose="020F0502020204030204" pitchFamily="34" charset="0"/>
                <a:cs typeface="Cambria Math" panose="02040503050406030204" pitchFamily="18" charset="0"/>
              </a:rPr>
              <a:t>∣</a:t>
            </a:r>
            <a:r>
              <a:rPr lang="en-US" sz="4400" b="1" dirty="0">
                <a:effectLst/>
                <a:latin typeface="Calibri" panose="020F0502020204030204" pitchFamily="34" charset="0"/>
                <a:ea typeface="Calibri" panose="020F0502020204030204" pitchFamily="34" charset="0"/>
              </a:rPr>
              <a:t> </a:t>
            </a:r>
            <a:r>
              <a:rPr lang="en-US" sz="4400" b="1" dirty="0">
                <a:effectLst/>
                <a:latin typeface="Cambria Math" panose="02040503050406030204" pitchFamily="18" charset="0"/>
                <a:ea typeface="Calibri" panose="020F0502020204030204" pitchFamily="34" charset="0"/>
                <a:cs typeface="Cambria Math" panose="02040503050406030204" pitchFamily="18" charset="0"/>
              </a:rPr>
              <a:t>∃</a:t>
            </a:r>
            <a:r>
              <a:rPr lang="en-US" sz="4400" b="1" dirty="0">
                <a:effectLst/>
                <a:latin typeface="Calibri" panose="020F0502020204030204" pitchFamily="34" charset="0"/>
                <a:ea typeface="Calibri" panose="020F0502020204030204" pitchFamily="34" charset="0"/>
                <a:cs typeface="Times New Roman" panose="02020603050405020304" pitchFamily="18" charset="0"/>
              </a:rPr>
              <a:t>N,D(Employee(ID,N,D,S)</a:t>
            </a:r>
            <a:r>
              <a:rPr lang="en-US" sz="4400" b="1" dirty="0">
                <a:effectLst/>
                <a:latin typeface="Cambria Math" panose="02040503050406030204" pitchFamily="18" charset="0"/>
                <a:ea typeface="Calibri" panose="020F0502020204030204" pitchFamily="34" charset="0"/>
                <a:cs typeface="Cambria Math" panose="02040503050406030204" pitchFamily="18" charset="0"/>
              </a:rPr>
              <a:t>∧</a:t>
            </a:r>
            <a:r>
              <a:rPr lang="en-US" sz="4400" b="1" dirty="0">
                <a:effectLst/>
                <a:latin typeface="Calibri" panose="020F0502020204030204" pitchFamily="34" charset="0"/>
                <a:ea typeface="Calibri" panose="020F0502020204030204" pitchFamily="34" charset="0"/>
                <a:cs typeface="Times New Roman" panose="02020603050405020304" pitchFamily="18" charset="0"/>
              </a:rPr>
              <a:t>S&gt;55000)}</a:t>
            </a:r>
            <a:br>
              <a:rPr lang="en-US" sz="4400" dirty="0">
                <a:effectLst/>
                <a:latin typeface="Calibri" panose="020F0502020204030204" pitchFamily="34" charset="0"/>
                <a:ea typeface="Calibri" panose="020F0502020204030204" pitchFamily="34" charset="0"/>
                <a:cs typeface="Times New Roman" panose="02020603050405020304" pitchFamily="18" charset="0"/>
              </a:rPr>
            </a:br>
            <a:br>
              <a:rPr lang="en-US" sz="4400" dirty="0">
                <a:latin typeface="Calibri" panose="020F0502020204030204" pitchFamily="34" charset="0"/>
                <a:cs typeface="Times New Roman" panose="02020603050405020304" pitchFamily="18" charset="0"/>
              </a:rPr>
            </a:br>
            <a:endParaRPr lang="en-US" dirty="0"/>
          </a:p>
        </p:txBody>
      </p:sp>
      <p:sp>
        <p:nvSpPr>
          <p:cNvPr id="5" name="Rectangle 2">
            <a:extLst>
              <a:ext uri="{FF2B5EF4-FFF2-40B4-BE49-F238E27FC236}">
                <a16:creationId xmlns:a16="http://schemas.microsoft.com/office/drawing/2014/main" id="{DC1EEAEA-F98D-E95A-E14B-553E9FADD5A7}"/>
              </a:ext>
            </a:extLst>
          </p:cNvPr>
          <p:cNvSpPr>
            <a:spLocks noGrp="1" noChangeArrowheads="1"/>
          </p:cNvSpPr>
          <p:nvPr>
            <p:ph idx="1"/>
          </p:nvPr>
        </p:nvSpPr>
        <p:spPr bwMode="auto">
          <a:xfrm>
            <a:off x="838200" y="1378420"/>
            <a:ext cx="10515600"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chemeClr val="tx1"/>
                </a:solidFill>
                <a:effectLst/>
                <a:latin typeface="Arial" panose="020B0604020202020204" pitchFamily="34" charset="0"/>
              </a:rPr>
              <a:t>This expression retrieves pairs of </a:t>
            </a:r>
            <a:r>
              <a:rPr kumimoji="0" lang="en-US" altLang="en-US" b="1" i="0" u="none" strike="noStrike" cap="none" normalizeH="0" baseline="0" dirty="0">
                <a:ln>
                  <a:noFill/>
                </a:ln>
                <a:solidFill>
                  <a:schemeClr val="tx1"/>
                </a:solidFill>
                <a:effectLst/>
                <a:latin typeface="Arial" panose="020B0604020202020204" pitchFamily="34" charset="0"/>
              </a:rPr>
              <a:t>Employee ID (ID) and Salary (S)</a:t>
            </a:r>
            <a:r>
              <a:rPr kumimoji="0" lang="en-US" altLang="en-US" b="0" i="0" u="none" strike="noStrike" cap="none" normalizeH="0" baseline="0" dirty="0">
                <a:ln>
                  <a:noFill/>
                </a:ln>
                <a:solidFill>
                  <a:schemeClr val="tx1"/>
                </a:solidFill>
                <a:effectLst/>
                <a:latin typeface="Arial" panose="020B0604020202020204" pitchFamily="34" charset="0"/>
              </a:rPr>
              <a:t> from the </a:t>
            </a:r>
            <a:r>
              <a:rPr kumimoji="0" lang="en-US" altLang="en-US" b="1" i="0" u="none" strike="noStrike" cap="none" normalizeH="0" baseline="0" dirty="0">
                <a:ln>
                  <a:noFill/>
                </a:ln>
                <a:solidFill>
                  <a:schemeClr val="tx1"/>
                </a:solidFill>
                <a:effectLst/>
                <a:latin typeface="Arial" panose="020B0604020202020204" pitchFamily="34" charset="0"/>
              </a:rPr>
              <a:t>Employee</a:t>
            </a:r>
            <a:r>
              <a:rPr kumimoji="0" lang="en-US" altLang="en-US" b="0" i="0" u="none" strike="noStrike" cap="none" normalizeH="0" baseline="0" dirty="0">
                <a:ln>
                  <a:noFill/>
                </a:ln>
                <a:solidFill>
                  <a:schemeClr val="tx1"/>
                </a:solidFill>
                <a:effectLst/>
                <a:latin typeface="Arial" panose="020B0604020202020204" pitchFamily="34" charset="0"/>
              </a:rPr>
              <a:t> relation.</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chemeClr val="tx1"/>
                </a:solidFill>
                <a:effectLst/>
                <a:latin typeface="Arial" panose="020B0604020202020204" pitchFamily="34" charset="0"/>
              </a:rPr>
              <a:t>The condition </a:t>
            </a:r>
            <a:r>
              <a:rPr kumimoji="0" lang="en-US" altLang="en-US" b="1" i="0" u="none" strike="noStrike" cap="none" normalizeH="0" baseline="0" dirty="0">
                <a:ln>
                  <a:noFill/>
                </a:ln>
                <a:solidFill>
                  <a:schemeClr val="tx1"/>
                </a:solidFill>
                <a:effectLst/>
                <a:latin typeface="Arial" panose="020B0604020202020204" pitchFamily="34" charset="0"/>
              </a:rPr>
              <a:t>∃ N, D</a:t>
            </a:r>
            <a:r>
              <a:rPr kumimoji="0" lang="en-US" altLang="en-US" b="0" i="0" u="none" strike="noStrike" cap="none" normalizeH="0" baseline="0" dirty="0">
                <a:ln>
                  <a:noFill/>
                </a:ln>
                <a:solidFill>
                  <a:schemeClr val="tx1"/>
                </a:solidFill>
                <a:effectLst/>
                <a:latin typeface="Arial" panose="020B0604020202020204" pitchFamily="34" charset="0"/>
              </a:rPr>
              <a:t> (There exists a Name (N) and Department (D)) means that we do not filter by specific names or departments, but we acknowledge their presence in the Employee relation.</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chemeClr val="tx1"/>
                </a:solidFill>
                <a:effectLst/>
                <a:latin typeface="Arial" panose="020B0604020202020204" pitchFamily="34" charset="0"/>
              </a:rPr>
              <a:t>The condition </a:t>
            </a:r>
            <a:r>
              <a:rPr kumimoji="0" lang="en-US" altLang="en-US" b="1" i="0" u="none" strike="noStrike" cap="none" normalizeH="0" baseline="0" dirty="0">
                <a:ln>
                  <a:noFill/>
                </a:ln>
                <a:solidFill>
                  <a:schemeClr val="tx1"/>
                </a:solidFill>
                <a:effectLst/>
                <a:latin typeface="Arial" panose="020B0604020202020204" pitchFamily="34" charset="0"/>
              </a:rPr>
              <a:t>Employee(ID, N, D, S)</a:t>
            </a:r>
            <a:r>
              <a:rPr kumimoji="0" lang="en-US" altLang="en-US" b="0" i="0" u="none" strike="noStrike" cap="none" normalizeH="0" baseline="0" dirty="0">
                <a:ln>
                  <a:noFill/>
                </a:ln>
                <a:solidFill>
                  <a:schemeClr val="tx1"/>
                </a:solidFill>
                <a:effectLst/>
                <a:latin typeface="Arial" panose="020B0604020202020204" pitchFamily="34" charset="0"/>
              </a:rPr>
              <a:t> ensures that the </a:t>
            </a:r>
            <a:r>
              <a:rPr kumimoji="0" lang="en-US" altLang="en-US" b="1" i="0" u="none" strike="noStrike" cap="none" normalizeH="0" baseline="0" dirty="0">
                <a:ln>
                  <a:noFill/>
                </a:ln>
                <a:solidFill>
                  <a:schemeClr val="tx1"/>
                </a:solidFill>
                <a:effectLst/>
                <a:latin typeface="Arial" panose="020B0604020202020204" pitchFamily="34" charset="0"/>
              </a:rPr>
              <a:t>ID, Name, Department, and Salary</a:t>
            </a:r>
            <a:r>
              <a:rPr kumimoji="0" lang="en-US" altLang="en-US" b="0" i="0" u="none" strike="noStrike" cap="none" normalizeH="0" baseline="0" dirty="0">
                <a:ln>
                  <a:noFill/>
                </a:ln>
                <a:solidFill>
                  <a:schemeClr val="tx1"/>
                </a:solidFill>
                <a:effectLst/>
                <a:latin typeface="Arial" panose="020B0604020202020204" pitchFamily="34" charset="0"/>
              </a:rPr>
              <a:t> exist in the Employee table.</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chemeClr val="tx1"/>
                </a:solidFill>
                <a:effectLst/>
                <a:latin typeface="Arial" panose="020B0604020202020204" pitchFamily="34" charset="0"/>
              </a:rPr>
              <a:t>The constraint </a:t>
            </a:r>
            <a:r>
              <a:rPr kumimoji="0" lang="en-US" altLang="en-US" b="1" i="0" u="none" strike="noStrike" cap="none" normalizeH="0" baseline="0" dirty="0">
                <a:ln>
                  <a:noFill/>
                </a:ln>
                <a:solidFill>
                  <a:schemeClr val="tx1"/>
                </a:solidFill>
                <a:effectLst/>
                <a:latin typeface="Arial" panose="020B0604020202020204" pitchFamily="34" charset="0"/>
              </a:rPr>
              <a:t>S &gt; 55000</a:t>
            </a:r>
            <a:r>
              <a:rPr kumimoji="0" lang="en-US" altLang="en-US" b="0" i="0" u="none" strike="noStrike" cap="none" normalizeH="0" baseline="0" dirty="0">
                <a:ln>
                  <a:noFill/>
                </a:ln>
                <a:solidFill>
                  <a:schemeClr val="tx1"/>
                </a:solidFill>
                <a:effectLst/>
                <a:latin typeface="Arial" panose="020B0604020202020204" pitchFamily="34" charset="0"/>
              </a:rPr>
              <a:t> filters out employees with a salary of 55,000 or less. </a:t>
            </a:r>
          </a:p>
        </p:txBody>
      </p:sp>
      <p:graphicFrame>
        <p:nvGraphicFramePr>
          <p:cNvPr id="7" name="Table 6">
            <a:extLst>
              <a:ext uri="{FF2B5EF4-FFF2-40B4-BE49-F238E27FC236}">
                <a16:creationId xmlns:a16="http://schemas.microsoft.com/office/drawing/2014/main" id="{D70DD91B-F559-9381-C9CE-2345020C1EA4}"/>
              </a:ext>
            </a:extLst>
          </p:cNvPr>
          <p:cNvGraphicFramePr>
            <a:graphicFrameLocks noGrp="1"/>
          </p:cNvGraphicFramePr>
          <p:nvPr>
            <p:extLst>
              <p:ext uri="{D42A27DB-BD31-4B8C-83A1-F6EECF244321}">
                <p14:modId xmlns:p14="http://schemas.microsoft.com/office/powerpoint/2010/main" val="244979983"/>
              </p:ext>
            </p:extLst>
          </p:nvPr>
        </p:nvGraphicFramePr>
        <p:xfrm>
          <a:off x="5486399" y="5669661"/>
          <a:ext cx="2973322" cy="1188339"/>
        </p:xfrm>
        <a:graphic>
          <a:graphicData uri="http://schemas.openxmlformats.org/drawingml/2006/table">
            <a:tbl>
              <a:tblPr firstRow="1" firstCol="1" bandRow="1">
                <a:tableStyleId>{5C22544A-7EE6-4342-B048-85BDC9FD1C3A}</a:tableStyleId>
              </a:tblPr>
              <a:tblGrid>
                <a:gridCol w="1486661">
                  <a:extLst>
                    <a:ext uri="{9D8B030D-6E8A-4147-A177-3AD203B41FA5}">
                      <a16:colId xmlns:a16="http://schemas.microsoft.com/office/drawing/2014/main" val="560433041"/>
                    </a:ext>
                  </a:extLst>
                </a:gridCol>
                <a:gridCol w="1486661">
                  <a:extLst>
                    <a:ext uri="{9D8B030D-6E8A-4147-A177-3AD203B41FA5}">
                      <a16:colId xmlns:a16="http://schemas.microsoft.com/office/drawing/2014/main" val="4258736823"/>
                    </a:ext>
                  </a:extLst>
                </a:gridCol>
              </a:tblGrid>
              <a:tr h="375195">
                <a:tc>
                  <a:txBody>
                    <a:bodyPr/>
                    <a:lstStyle/>
                    <a:p>
                      <a:pPr marL="0" marR="0">
                        <a:lnSpc>
                          <a:spcPct val="107000"/>
                        </a:lnSpc>
                        <a:spcAft>
                          <a:spcPts val="800"/>
                        </a:spcAft>
                      </a:pPr>
                      <a:r>
                        <a:rPr lang="en-US" sz="2400" kern="100">
                          <a:effectLst/>
                        </a:rPr>
                        <a:t>Emp_ID</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Salary</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526687368"/>
                  </a:ext>
                </a:extLst>
              </a:tr>
              <a:tr h="375195">
                <a:tc>
                  <a:txBody>
                    <a:bodyPr/>
                    <a:lstStyle/>
                    <a:p>
                      <a:pPr marL="0" marR="0">
                        <a:lnSpc>
                          <a:spcPct val="107000"/>
                        </a:lnSpc>
                        <a:spcAft>
                          <a:spcPts val="800"/>
                        </a:spcAft>
                      </a:pPr>
                      <a:r>
                        <a:rPr lang="en-US" sz="2400" kern="100" dirty="0">
                          <a:effectLst/>
                        </a:rPr>
                        <a:t>101</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a:effectLst/>
                        </a:rPr>
                        <a:t>60000</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222892667"/>
                  </a:ext>
                </a:extLst>
              </a:tr>
              <a:tr h="375195">
                <a:tc>
                  <a:txBody>
                    <a:bodyPr/>
                    <a:lstStyle/>
                    <a:p>
                      <a:pPr marL="0" marR="0">
                        <a:lnSpc>
                          <a:spcPct val="107000"/>
                        </a:lnSpc>
                        <a:spcAft>
                          <a:spcPts val="800"/>
                        </a:spcAft>
                      </a:pPr>
                      <a:r>
                        <a:rPr lang="en-US" sz="2400" kern="100">
                          <a:effectLst/>
                        </a:rPr>
                        <a:t>103</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400" kern="100" dirty="0">
                          <a:effectLst/>
                        </a:rPr>
                        <a:t>70000</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202439835"/>
                  </a:ext>
                </a:extLst>
              </a:tr>
            </a:tbl>
          </a:graphicData>
        </a:graphic>
      </p:graphicFrame>
    </p:spTree>
    <p:extLst>
      <p:ext uri="{BB962C8B-B14F-4D97-AF65-F5344CB8AC3E}">
        <p14:creationId xmlns:p14="http://schemas.microsoft.com/office/powerpoint/2010/main" val="252537023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0B2FC-26EC-BF71-C80A-349085AC6F5C}"/>
              </a:ext>
            </a:extLst>
          </p:cNvPr>
          <p:cNvSpPr>
            <a:spLocks noGrp="1"/>
          </p:cNvSpPr>
          <p:nvPr>
            <p:ph type="title"/>
          </p:nvPr>
        </p:nvSpPr>
        <p:spPr/>
        <p:txBody>
          <a:bodyPr/>
          <a:lstStyle/>
          <a:p>
            <a:r>
              <a:rPr lang="en-US" b="1" dirty="0"/>
              <a:t>Difference Between TRC and DRC</a:t>
            </a:r>
          </a:p>
        </p:txBody>
      </p:sp>
      <p:graphicFrame>
        <p:nvGraphicFramePr>
          <p:cNvPr id="4" name="Content Placeholder 3">
            <a:extLst>
              <a:ext uri="{FF2B5EF4-FFF2-40B4-BE49-F238E27FC236}">
                <a16:creationId xmlns:a16="http://schemas.microsoft.com/office/drawing/2014/main" id="{4CC23B99-7D36-B77A-DDD7-466171417542}"/>
              </a:ext>
            </a:extLst>
          </p:cNvPr>
          <p:cNvGraphicFramePr>
            <a:graphicFrameLocks noGrp="1"/>
          </p:cNvGraphicFramePr>
          <p:nvPr>
            <p:ph idx="1"/>
            <p:extLst>
              <p:ext uri="{D42A27DB-BD31-4B8C-83A1-F6EECF244321}">
                <p14:modId xmlns:p14="http://schemas.microsoft.com/office/powerpoint/2010/main" val="1356997257"/>
              </p:ext>
            </p:extLst>
          </p:nvPr>
        </p:nvGraphicFramePr>
        <p:xfrm>
          <a:off x="729343" y="1926771"/>
          <a:ext cx="10515600" cy="4800600"/>
        </p:xfrm>
        <a:graphic>
          <a:graphicData uri="http://schemas.openxmlformats.org/drawingml/2006/table">
            <a:tbl>
              <a:tblPr firstRow="1" firstCol="1" bandRow="1">
                <a:tableStyleId>{5C22544A-7EE6-4342-B048-85BDC9FD1C3A}</a:tableStyleId>
              </a:tblPr>
              <a:tblGrid>
                <a:gridCol w="2264228">
                  <a:extLst>
                    <a:ext uri="{9D8B030D-6E8A-4147-A177-3AD203B41FA5}">
                      <a16:colId xmlns:a16="http://schemas.microsoft.com/office/drawing/2014/main" val="3932664795"/>
                    </a:ext>
                  </a:extLst>
                </a:gridCol>
                <a:gridCol w="3790001">
                  <a:extLst>
                    <a:ext uri="{9D8B030D-6E8A-4147-A177-3AD203B41FA5}">
                      <a16:colId xmlns:a16="http://schemas.microsoft.com/office/drawing/2014/main" val="3036623988"/>
                    </a:ext>
                  </a:extLst>
                </a:gridCol>
                <a:gridCol w="4461371">
                  <a:extLst>
                    <a:ext uri="{9D8B030D-6E8A-4147-A177-3AD203B41FA5}">
                      <a16:colId xmlns:a16="http://schemas.microsoft.com/office/drawing/2014/main" val="269568441"/>
                    </a:ext>
                  </a:extLst>
                </a:gridCol>
              </a:tblGrid>
              <a:tr h="961305">
                <a:tc>
                  <a:txBody>
                    <a:bodyPr/>
                    <a:lstStyle/>
                    <a:p>
                      <a:pPr marL="0" marR="0">
                        <a:lnSpc>
                          <a:spcPct val="107000"/>
                        </a:lnSpc>
                        <a:spcAft>
                          <a:spcPts val="800"/>
                        </a:spcAft>
                      </a:pPr>
                      <a:r>
                        <a:rPr lang="en-US" sz="2000" kern="100">
                          <a:effectLst/>
                        </a:rPr>
                        <a:t>Feature</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000" kern="100">
                          <a:effectLst/>
                        </a:rPr>
                        <a:t>Tuple Relational Calculus (TRC)</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000" kern="100">
                          <a:effectLst/>
                        </a:rPr>
                        <a:t>Domain Relational Calculus (DRC)</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728230610"/>
                  </a:ext>
                </a:extLst>
              </a:tr>
              <a:tr h="961305">
                <a:tc>
                  <a:txBody>
                    <a:bodyPr/>
                    <a:lstStyle/>
                    <a:p>
                      <a:pPr marL="0" marR="0">
                        <a:lnSpc>
                          <a:spcPct val="107000"/>
                        </a:lnSpc>
                        <a:spcAft>
                          <a:spcPts val="800"/>
                        </a:spcAft>
                      </a:pPr>
                      <a:r>
                        <a:rPr lang="en-US" sz="2000" kern="100">
                          <a:effectLst/>
                        </a:rPr>
                        <a:t>Variables</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000" kern="100">
                          <a:effectLst/>
                        </a:rPr>
                        <a:t>Uses tuple variables (rows).</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000" kern="100">
                          <a:effectLst/>
                        </a:rPr>
                        <a:t>Uses domain variables (column values).</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69690026"/>
                  </a:ext>
                </a:extLst>
              </a:tr>
              <a:tr h="961305">
                <a:tc>
                  <a:txBody>
                    <a:bodyPr/>
                    <a:lstStyle/>
                    <a:p>
                      <a:pPr marL="0" marR="0">
                        <a:lnSpc>
                          <a:spcPct val="107000"/>
                        </a:lnSpc>
                        <a:spcAft>
                          <a:spcPts val="800"/>
                        </a:spcAft>
                      </a:pPr>
                      <a:r>
                        <a:rPr lang="en-US" sz="2000" kern="100">
                          <a:effectLst/>
                        </a:rPr>
                        <a:t>Focus</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000" kern="100">
                          <a:effectLst/>
                        </a:rPr>
                        <a:t>Works with entire tuples.</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000" kern="100">
                          <a:effectLst/>
                        </a:rPr>
                        <a:t>Works with individual attributes.</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617426141"/>
                  </a:ext>
                </a:extLst>
              </a:tr>
              <a:tr h="955380">
                <a:tc>
                  <a:txBody>
                    <a:bodyPr/>
                    <a:lstStyle/>
                    <a:p>
                      <a:pPr marL="0" marR="0">
                        <a:lnSpc>
                          <a:spcPct val="107000"/>
                        </a:lnSpc>
                        <a:spcAft>
                          <a:spcPts val="800"/>
                        </a:spcAft>
                      </a:pPr>
                      <a:r>
                        <a:rPr lang="en-US" sz="2000" kern="100">
                          <a:effectLst/>
                        </a:rPr>
                        <a:t>Example Query</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000" kern="100">
                          <a:effectLst/>
                        </a:rPr>
                        <a:t>`{ t.Name</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000" kern="100">
                          <a:effectLst/>
                        </a:rPr>
                        <a:t>Employee(t) ∧ t.Dept = 'IT' }`</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880269715"/>
                  </a:ext>
                </a:extLst>
              </a:tr>
              <a:tr h="961305">
                <a:tc>
                  <a:txBody>
                    <a:bodyPr/>
                    <a:lstStyle/>
                    <a:p>
                      <a:pPr marL="0" marR="0">
                        <a:lnSpc>
                          <a:spcPct val="107000"/>
                        </a:lnSpc>
                        <a:spcAft>
                          <a:spcPts val="800"/>
                        </a:spcAft>
                      </a:pPr>
                      <a:r>
                        <a:rPr lang="en-US" sz="2000" kern="100">
                          <a:effectLst/>
                        </a:rPr>
                        <a:t>Complexity</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000" kern="100">
                          <a:effectLst/>
                        </a:rPr>
                        <a:t>More intuitive for queries with complete rows.</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Aft>
                          <a:spcPts val="800"/>
                        </a:spcAft>
                      </a:pPr>
                      <a:r>
                        <a:rPr lang="en-US" sz="2000" kern="100" dirty="0">
                          <a:effectLst/>
                        </a:rPr>
                        <a:t>More flexible for attribute-specific queries.</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217154708"/>
                  </a:ext>
                </a:extLst>
              </a:tr>
            </a:tbl>
          </a:graphicData>
        </a:graphic>
      </p:graphicFrame>
    </p:spTree>
    <p:extLst>
      <p:ext uri="{BB962C8B-B14F-4D97-AF65-F5344CB8AC3E}">
        <p14:creationId xmlns:p14="http://schemas.microsoft.com/office/powerpoint/2010/main" val="1318037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77D6D-1BF3-E206-4327-4777E41EF7A0}"/>
              </a:ext>
            </a:extLst>
          </p:cNvPr>
          <p:cNvSpPr>
            <a:spLocks noGrp="1"/>
          </p:cNvSpPr>
          <p:nvPr>
            <p:ph type="title"/>
          </p:nvPr>
        </p:nvSpPr>
        <p:spPr/>
        <p:txBody>
          <a:bodyPr/>
          <a:lstStyle/>
          <a:p>
            <a:r>
              <a:rPr lang="en-US" b="1" i="0" dirty="0">
                <a:effectLst/>
                <a:latin typeface="__Source_Sans_Pro_2fe30b"/>
              </a:rPr>
              <a:t>Project (∏)</a:t>
            </a:r>
            <a:br>
              <a:rPr lang="en-US" b="1" i="0" dirty="0">
                <a:effectLst/>
                <a:latin typeface="__Source_Sans_Pro_2fe30b"/>
              </a:rPr>
            </a:br>
            <a:endParaRPr lang="en-US" dirty="0"/>
          </a:p>
        </p:txBody>
      </p:sp>
      <p:sp>
        <p:nvSpPr>
          <p:cNvPr id="3" name="Content Placeholder 2">
            <a:extLst>
              <a:ext uri="{FF2B5EF4-FFF2-40B4-BE49-F238E27FC236}">
                <a16:creationId xmlns:a16="http://schemas.microsoft.com/office/drawing/2014/main" id="{557C6DF9-361A-A5E3-30C7-A00686C4F07F}"/>
              </a:ext>
            </a:extLst>
          </p:cNvPr>
          <p:cNvSpPr>
            <a:spLocks noGrp="1"/>
          </p:cNvSpPr>
          <p:nvPr>
            <p:ph idx="1"/>
          </p:nvPr>
        </p:nvSpPr>
        <p:spPr>
          <a:xfrm>
            <a:off x="838200" y="1446028"/>
            <a:ext cx="10515600" cy="5411972"/>
          </a:xfrm>
        </p:spPr>
        <p:txBody>
          <a:bodyPr>
            <a:normAutofit/>
          </a:bodyPr>
          <a:lstStyle/>
          <a:p>
            <a:pPr algn="just"/>
            <a:r>
              <a:rPr lang="en-US" sz="3200" b="0" i="0" dirty="0">
                <a:effectLst/>
                <a:latin typeface="Calibri" panose="020F0502020204030204" pitchFamily="34" charset="0"/>
                <a:cs typeface="Calibri" panose="020F0502020204030204" pitchFamily="34" charset="0"/>
              </a:rPr>
              <a:t>Project operation is done by Projection Operator which is represented by "pi"(∏). It is used to retrieve certain attributes(columns) from the table. It is also known as vertical partitioning as it separates the table vertically. It is also a </a:t>
            </a:r>
            <a:r>
              <a:rPr lang="en-US" sz="3200" b="1" i="0" dirty="0">
                <a:effectLst/>
                <a:latin typeface="Calibri" panose="020F0502020204030204" pitchFamily="34" charset="0"/>
                <a:cs typeface="Calibri" panose="020F0502020204030204" pitchFamily="34" charset="0"/>
              </a:rPr>
              <a:t>unary operator</a:t>
            </a:r>
            <a:r>
              <a:rPr lang="en-US" sz="3200" b="0" i="0" dirty="0">
                <a:effectLst/>
                <a:latin typeface="Calibri" panose="020F0502020204030204" pitchFamily="34" charset="0"/>
                <a:cs typeface="Calibri" panose="020F0502020204030204" pitchFamily="34" charset="0"/>
              </a:rPr>
              <a:t>.</a:t>
            </a:r>
            <a:br>
              <a:rPr lang="en-US" sz="3200" dirty="0">
                <a:latin typeface="Calibri" panose="020F0502020204030204" pitchFamily="34" charset="0"/>
                <a:cs typeface="Calibri" panose="020F0502020204030204" pitchFamily="34" charset="0"/>
              </a:rPr>
            </a:br>
            <a:r>
              <a:rPr lang="en-US" sz="3200" b="0" i="0" dirty="0">
                <a:effectLst/>
                <a:latin typeface="Calibri" panose="020F0502020204030204" pitchFamily="34" charset="0"/>
                <a:cs typeface="Calibri" panose="020F0502020204030204" pitchFamily="34" charset="0"/>
              </a:rPr>
              <a:t>Notation : ∏ a(r)</a:t>
            </a:r>
            <a:br>
              <a:rPr lang="en-US" sz="3200" dirty="0">
                <a:latin typeface="Calibri" panose="020F0502020204030204" pitchFamily="34" charset="0"/>
                <a:cs typeface="Calibri" panose="020F0502020204030204" pitchFamily="34" charset="0"/>
              </a:rPr>
            </a:br>
            <a:r>
              <a:rPr lang="en-US" sz="3200" b="0" i="0" dirty="0">
                <a:effectLst/>
                <a:latin typeface="Calibri" panose="020F0502020204030204" pitchFamily="34" charset="0"/>
                <a:cs typeface="Calibri" panose="020F0502020204030204" pitchFamily="34" charset="0"/>
              </a:rPr>
              <a:t>Where ∏ is used to represent PROJECTION</a:t>
            </a:r>
            <a:br>
              <a:rPr lang="en-US" sz="3200" dirty="0">
                <a:latin typeface="Calibri" panose="020F0502020204030204" pitchFamily="34" charset="0"/>
                <a:cs typeface="Calibri" panose="020F0502020204030204" pitchFamily="34" charset="0"/>
              </a:rPr>
            </a:br>
            <a:r>
              <a:rPr lang="en-US" sz="3200" b="0" i="0" dirty="0">
                <a:effectLst/>
                <a:latin typeface="Calibri" panose="020F0502020204030204" pitchFamily="34" charset="0"/>
                <a:cs typeface="Calibri" panose="020F0502020204030204" pitchFamily="34" charset="0"/>
              </a:rPr>
              <a:t>r is used to represent RELATION</a:t>
            </a:r>
            <a:br>
              <a:rPr lang="en-US" sz="3200" dirty="0">
                <a:latin typeface="Calibri" panose="020F0502020204030204" pitchFamily="34" charset="0"/>
                <a:cs typeface="Calibri" panose="020F0502020204030204" pitchFamily="34" charset="0"/>
              </a:rPr>
            </a:br>
            <a:r>
              <a:rPr lang="en-US" sz="3200" b="0" i="0" dirty="0">
                <a:effectLst/>
                <a:latin typeface="Calibri" panose="020F0502020204030204" pitchFamily="34" charset="0"/>
                <a:cs typeface="Calibri" panose="020F0502020204030204" pitchFamily="34" charset="0"/>
              </a:rPr>
              <a:t>a is the attribute list</a:t>
            </a:r>
            <a:br>
              <a:rPr lang="en-US" sz="3200" dirty="0">
                <a:latin typeface="Calibri" panose="020F0502020204030204" pitchFamily="34" charset="0"/>
                <a:cs typeface="Calibri" panose="020F0502020204030204" pitchFamily="34" charset="0"/>
              </a:rPr>
            </a:br>
            <a:r>
              <a:rPr lang="en-US" sz="3200" b="0" i="0" dirty="0">
                <a:effectLst/>
                <a:latin typeface="Calibri" panose="020F0502020204030204" pitchFamily="34" charset="0"/>
                <a:cs typeface="Calibri" panose="020F0502020204030204" pitchFamily="34" charset="0"/>
              </a:rPr>
              <a:t>Let's understand this with an example:</a:t>
            </a:r>
            <a:br>
              <a:rPr lang="en-US" sz="3200" dirty="0">
                <a:latin typeface="Calibri" panose="020F0502020204030204" pitchFamily="34" charset="0"/>
                <a:cs typeface="Calibri" panose="020F0502020204030204" pitchFamily="34" charset="0"/>
              </a:rPr>
            </a:br>
            <a:r>
              <a:rPr lang="en-US" sz="3200" b="0" i="0" dirty="0">
                <a:effectLst/>
                <a:latin typeface="Calibri" panose="020F0502020204030204" pitchFamily="34" charset="0"/>
                <a:cs typeface="Calibri" panose="020F0502020204030204" pitchFamily="34" charset="0"/>
              </a:rPr>
              <a:t>Suppose we want the names of all students from STUDENT Relation</a:t>
            </a:r>
            <a:endParaRPr lang="en-US"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11812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B9C35-B96C-F2F8-7338-736D929FFDC1}"/>
              </a:ext>
            </a:extLst>
          </p:cNvPr>
          <p:cNvSpPr>
            <a:spLocks noGrp="1"/>
          </p:cNvSpPr>
          <p:nvPr>
            <p:ph type="title"/>
          </p:nvPr>
        </p:nvSpPr>
        <p:spPr/>
        <p:txBody>
          <a:bodyPr/>
          <a:lstStyle/>
          <a:p>
            <a:r>
              <a:rPr lang="en-US" dirty="0"/>
              <a:t>∏ NAME(STUDENT) </a:t>
            </a:r>
          </a:p>
        </p:txBody>
      </p:sp>
      <p:graphicFrame>
        <p:nvGraphicFramePr>
          <p:cNvPr id="4" name="Content Placeholder 3">
            <a:extLst>
              <a:ext uri="{FF2B5EF4-FFF2-40B4-BE49-F238E27FC236}">
                <a16:creationId xmlns:a16="http://schemas.microsoft.com/office/drawing/2014/main" id="{4F8FDBFE-FBB3-46A0-EFB7-5AD6B8DA333D}"/>
              </a:ext>
            </a:extLst>
          </p:cNvPr>
          <p:cNvGraphicFramePr>
            <a:graphicFrameLocks noGrp="1"/>
          </p:cNvGraphicFramePr>
          <p:nvPr>
            <p:ph idx="1"/>
            <p:extLst>
              <p:ext uri="{D42A27DB-BD31-4B8C-83A1-F6EECF244321}">
                <p14:modId xmlns:p14="http://schemas.microsoft.com/office/powerpoint/2010/main" val="598346633"/>
              </p:ext>
            </p:extLst>
          </p:nvPr>
        </p:nvGraphicFramePr>
        <p:xfrm>
          <a:off x="2782776" y="1925817"/>
          <a:ext cx="6084778" cy="3284136"/>
        </p:xfrm>
        <a:graphic>
          <a:graphicData uri="http://schemas.openxmlformats.org/drawingml/2006/table">
            <a:tbl>
              <a:tblPr/>
              <a:tblGrid>
                <a:gridCol w="6084778">
                  <a:extLst>
                    <a:ext uri="{9D8B030D-6E8A-4147-A177-3AD203B41FA5}">
                      <a16:colId xmlns:a16="http://schemas.microsoft.com/office/drawing/2014/main" val="1081753652"/>
                    </a:ext>
                  </a:extLst>
                </a:gridCol>
              </a:tblGrid>
              <a:tr h="547356">
                <a:tc>
                  <a:txBody>
                    <a:bodyPr/>
                    <a:lstStyle/>
                    <a:p>
                      <a:pPr algn="ctr"/>
                      <a:r>
                        <a:rPr lang="en-US" sz="2800" b="1" dirty="0">
                          <a:effectLst/>
                        </a:rPr>
                        <a:t>NAME</a:t>
                      </a:r>
                    </a:p>
                  </a:txBody>
                  <a:tcPr anchor="ctr">
                    <a:lnL>
                      <a:noFill/>
                    </a:lnL>
                    <a:lnR>
                      <a:noFill/>
                    </a:lnR>
                    <a:lnT>
                      <a:noFill/>
                    </a:lnT>
                    <a:lnB>
                      <a:noFill/>
                    </a:lnB>
                    <a:solidFill>
                      <a:srgbClr val="FAFBFC"/>
                    </a:solidFill>
                  </a:tcPr>
                </a:tc>
                <a:extLst>
                  <a:ext uri="{0D108BD9-81ED-4DB2-BD59-A6C34878D82A}">
                    <a16:rowId xmlns:a16="http://schemas.microsoft.com/office/drawing/2014/main" val="3051633285"/>
                  </a:ext>
                </a:extLst>
              </a:tr>
              <a:tr h="547356">
                <a:tc>
                  <a:txBody>
                    <a:bodyPr/>
                    <a:lstStyle/>
                    <a:p>
                      <a:pPr algn="ctr"/>
                      <a:r>
                        <a:rPr lang="en-US" sz="2800">
                          <a:effectLst/>
                        </a:rPr>
                        <a:t>Aman</a:t>
                      </a:r>
                    </a:p>
                  </a:txBody>
                  <a:tcPr anchor="ctr">
                    <a:lnL>
                      <a:noFill/>
                    </a:lnL>
                    <a:lnR>
                      <a:noFill/>
                    </a:lnR>
                    <a:lnT>
                      <a:noFill/>
                    </a:lnT>
                    <a:lnB>
                      <a:noFill/>
                    </a:lnB>
                    <a:solidFill>
                      <a:srgbClr val="FAFBFC"/>
                    </a:solidFill>
                  </a:tcPr>
                </a:tc>
                <a:extLst>
                  <a:ext uri="{0D108BD9-81ED-4DB2-BD59-A6C34878D82A}">
                    <a16:rowId xmlns:a16="http://schemas.microsoft.com/office/drawing/2014/main" val="3921760789"/>
                  </a:ext>
                </a:extLst>
              </a:tr>
              <a:tr h="547356">
                <a:tc>
                  <a:txBody>
                    <a:bodyPr/>
                    <a:lstStyle/>
                    <a:p>
                      <a:pPr algn="ctr"/>
                      <a:r>
                        <a:rPr lang="en-US" sz="2800" dirty="0">
                          <a:effectLst/>
                        </a:rPr>
                        <a:t>Atul</a:t>
                      </a:r>
                    </a:p>
                  </a:txBody>
                  <a:tcPr anchor="ctr">
                    <a:lnL>
                      <a:noFill/>
                    </a:lnL>
                    <a:lnR>
                      <a:noFill/>
                    </a:lnR>
                    <a:lnT>
                      <a:noFill/>
                    </a:lnT>
                    <a:lnB>
                      <a:noFill/>
                    </a:lnB>
                    <a:solidFill>
                      <a:srgbClr val="FAFBFC"/>
                    </a:solidFill>
                  </a:tcPr>
                </a:tc>
                <a:extLst>
                  <a:ext uri="{0D108BD9-81ED-4DB2-BD59-A6C34878D82A}">
                    <a16:rowId xmlns:a16="http://schemas.microsoft.com/office/drawing/2014/main" val="3940519862"/>
                  </a:ext>
                </a:extLst>
              </a:tr>
              <a:tr h="547356">
                <a:tc>
                  <a:txBody>
                    <a:bodyPr/>
                    <a:lstStyle/>
                    <a:p>
                      <a:pPr algn="ctr"/>
                      <a:r>
                        <a:rPr lang="en-US" sz="2800" dirty="0">
                          <a:effectLst/>
                        </a:rPr>
                        <a:t>Baljeet</a:t>
                      </a:r>
                    </a:p>
                  </a:txBody>
                  <a:tcPr anchor="ctr">
                    <a:lnL>
                      <a:noFill/>
                    </a:lnL>
                    <a:lnR>
                      <a:noFill/>
                    </a:lnR>
                    <a:lnT>
                      <a:noFill/>
                    </a:lnT>
                    <a:lnB>
                      <a:noFill/>
                    </a:lnB>
                    <a:solidFill>
                      <a:srgbClr val="FAFBFC"/>
                    </a:solidFill>
                  </a:tcPr>
                </a:tc>
                <a:extLst>
                  <a:ext uri="{0D108BD9-81ED-4DB2-BD59-A6C34878D82A}">
                    <a16:rowId xmlns:a16="http://schemas.microsoft.com/office/drawing/2014/main" val="3319936205"/>
                  </a:ext>
                </a:extLst>
              </a:tr>
              <a:tr h="547356">
                <a:tc>
                  <a:txBody>
                    <a:bodyPr/>
                    <a:lstStyle/>
                    <a:p>
                      <a:pPr algn="ctr"/>
                      <a:r>
                        <a:rPr lang="en-US" sz="2800" dirty="0">
                          <a:effectLst/>
                        </a:rPr>
                        <a:t>Harsh</a:t>
                      </a:r>
                    </a:p>
                  </a:txBody>
                  <a:tcPr anchor="ctr">
                    <a:lnL>
                      <a:noFill/>
                    </a:lnL>
                    <a:lnR>
                      <a:noFill/>
                    </a:lnR>
                    <a:lnT>
                      <a:noFill/>
                    </a:lnT>
                    <a:lnB>
                      <a:noFill/>
                    </a:lnB>
                    <a:solidFill>
                      <a:srgbClr val="FAFBFC"/>
                    </a:solidFill>
                  </a:tcPr>
                </a:tc>
                <a:extLst>
                  <a:ext uri="{0D108BD9-81ED-4DB2-BD59-A6C34878D82A}">
                    <a16:rowId xmlns:a16="http://schemas.microsoft.com/office/drawing/2014/main" val="3089098118"/>
                  </a:ext>
                </a:extLst>
              </a:tr>
              <a:tr h="547356">
                <a:tc>
                  <a:txBody>
                    <a:bodyPr/>
                    <a:lstStyle/>
                    <a:p>
                      <a:pPr algn="ctr"/>
                      <a:r>
                        <a:rPr lang="en-US" sz="2800" dirty="0">
                          <a:effectLst/>
                        </a:rPr>
                        <a:t>Prateek</a:t>
                      </a:r>
                    </a:p>
                  </a:txBody>
                  <a:tcPr anchor="ctr">
                    <a:lnL>
                      <a:noFill/>
                    </a:lnL>
                    <a:lnR>
                      <a:noFill/>
                    </a:lnR>
                    <a:lnT>
                      <a:noFill/>
                    </a:lnT>
                    <a:lnB>
                      <a:noFill/>
                    </a:lnB>
                    <a:solidFill>
                      <a:srgbClr val="FAFBFC"/>
                    </a:solidFill>
                  </a:tcPr>
                </a:tc>
                <a:extLst>
                  <a:ext uri="{0D108BD9-81ED-4DB2-BD59-A6C34878D82A}">
                    <a16:rowId xmlns:a16="http://schemas.microsoft.com/office/drawing/2014/main" val="2057830487"/>
                  </a:ext>
                </a:extLst>
              </a:tr>
            </a:tbl>
          </a:graphicData>
        </a:graphic>
      </p:graphicFrame>
      <p:sp>
        <p:nvSpPr>
          <p:cNvPr id="6" name="TextBox 5">
            <a:extLst>
              <a:ext uri="{FF2B5EF4-FFF2-40B4-BE49-F238E27FC236}">
                <a16:creationId xmlns:a16="http://schemas.microsoft.com/office/drawing/2014/main" id="{BE88ADC7-A054-7EB4-9BFB-C93ED76C319C}"/>
              </a:ext>
            </a:extLst>
          </p:cNvPr>
          <p:cNvSpPr txBox="1"/>
          <p:nvPr/>
        </p:nvSpPr>
        <p:spPr>
          <a:xfrm>
            <a:off x="659219" y="5445082"/>
            <a:ext cx="11451265" cy="1077218"/>
          </a:xfrm>
          <a:prstGeom prst="rect">
            <a:avLst/>
          </a:prstGeom>
          <a:noFill/>
        </p:spPr>
        <p:txBody>
          <a:bodyPr wrap="square">
            <a:spAutoFit/>
          </a:bodyPr>
          <a:lstStyle/>
          <a:p>
            <a:r>
              <a:rPr lang="en-US" sz="3200" b="0" i="0" dirty="0">
                <a:effectLst/>
                <a:latin typeface="Calibri" panose="020F0502020204030204" pitchFamily="34" charset="0"/>
                <a:cs typeface="Calibri" panose="020F0502020204030204" pitchFamily="34" charset="0"/>
              </a:rPr>
              <a:t>As you can see from the above output it </a:t>
            </a:r>
            <a:r>
              <a:rPr lang="en-US" sz="3200" b="1" i="0" dirty="0">
                <a:effectLst/>
                <a:latin typeface="Calibri" panose="020F0502020204030204" pitchFamily="34" charset="0"/>
                <a:cs typeface="Calibri" panose="020F0502020204030204" pitchFamily="34" charset="0"/>
              </a:rPr>
              <a:t>eliminates duplicates</a:t>
            </a:r>
            <a:r>
              <a:rPr lang="en-US" sz="3200" b="0" i="0" dirty="0">
                <a:effectLst/>
                <a:latin typeface="Calibri" panose="020F0502020204030204" pitchFamily="34" charset="0"/>
                <a:cs typeface="Calibri" panose="020F0502020204030204" pitchFamily="34" charset="0"/>
              </a:rPr>
              <a:t>. For multiple attributes, we can separate them using a ",".</a:t>
            </a:r>
            <a:endParaRPr lang="en-US"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267395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20082</TotalTime>
  <Words>4277</Words>
  <Application>Microsoft Office PowerPoint</Application>
  <PresentationFormat>Widescreen</PresentationFormat>
  <Paragraphs>873</Paragraphs>
  <Slides>72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72</vt:i4>
      </vt:variant>
    </vt:vector>
  </HeadingPairs>
  <TitlesOfParts>
    <vt:vector size="80" baseType="lpstr">
      <vt:lpstr>__Source_Sans_Pro_2fe30b</vt:lpstr>
      <vt:lpstr>Aptos</vt:lpstr>
      <vt:lpstr>Aptos Display</vt:lpstr>
      <vt:lpstr>Arial</vt:lpstr>
      <vt:lpstr>Calibri</vt:lpstr>
      <vt:lpstr>Cambria Math</vt:lpstr>
      <vt:lpstr>Wingdings</vt:lpstr>
      <vt:lpstr>Office Theme</vt:lpstr>
      <vt:lpstr>Relational Algebra</vt:lpstr>
      <vt:lpstr>What is Relational Algebra in DBMS? </vt:lpstr>
      <vt:lpstr>Types of Relational Operations  </vt:lpstr>
      <vt:lpstr>Basic Operations </vt:lpstr>
      <vt:lpstr>Example</vt:lpstr>
      <vt:lpstr>Select (σ) </vt:lpstr>
      <vt:lpstr>σ AGE=20 (STUDENT)  </vt:lpstr>
      <vt:lpstr>Project (∏) </vt:lpstr>
      <vt:lpstr>∏ NAME(STUDENT) </vt:lpstr>
      <vt:lpstr>∏ ROLL,NAME(STUDENT)  </vt:lpstr>
      <vt:lpstr>Union (∪) </vt:lpstr>
      <vt:lpstr>Notation: R ∪ S</vt:lpstr>
      <vt:lpstr>Example- ∏ NAME(STUDENT) ∪ ∏ NAME(EMPLOYEE) </vt:lpstr>
      <vt:lpstr>Set Difference (-) </vt:lpstr>
      <vt:lpstr>Example</vt:lpstr>
      <vt:lpstr>Cartesian Product (X) </vt:lpstr>
      <vt:lpstr>Example-Combine the two relations STUDENT and EMPLOYEE.</vt:lpstr>
      <vt:lpstr>Rename (ρ) </vt:lpstr>
      <vt:lpstr>Syntax of RENAME Operator </vt:lpstr>
      <vt:lpstr>Example- Renaming a Table</vt:lpstr>
      <vt:lpstr>Example-2 Renaming Column</vt:lpstr>
      <vt:lpstr>Why Use RENAME in Relational Algebra?</vt:lpstr>
      <vt:lpstr>Points</vt:lpstr>
      <vt:lpstr>Derived Operations </vt:lpstr>
      <vt:lpstr>Join Operations </vt:lpstr>
      <vt:lpstr>Example</vt:lpstr>
      <vt:lpstr>Cartesian Product</vt:lpstr>
      <vt:lpstr>Inner Join</vt:lpstr>
      <vt:lpstr>Theta Join</vt:lpstr>
      <vt:lpstr>Syntax</vt:lpstr>
      <vt:lpstr>Example 1: Theta Join with "&gt;" Condition </vt:lpstr>
      <vt:lpstr>Theta Join with the condition Salary &gt; Budget</vt:lpstr>
      <vt:lpstr>Equi Join</vt:lpstr>
      <vt:lpstr>Example</vt:lpstr>
      <vt:lpstr>Natural Join</vt:lpstr>
      <vt:lpstr>Example</vt:lpstr>
      <vt:lpstr>Key Differences from Equi Join</vt:lpstr>
      <vt:lpstr>Comparison with Other Joins</vt:lpstr>
      <vt:lpstr>Outer Join </vt:lpstr>
      <vt:lpstr>PowerPoint Presentation</vt:lpstr>
      <vt:lpstr>Left Outer Join </vt:lpstr>
      <vt:lpstr>Example</vt:lpstr>
      <vt:lpstr>Breakdown of the Expression</vt:lpstr>
      <vt:lpstr>Cont..</vt:lpstr>
      <vt:lpstr>Right Outer Join </vt:lpstr>
      <vt:lpstr>Example-</vt:lpstr>
      <vt:lpstr>Cont..</vt:lpstr>
      <vt:lpstr>Full Outer Join </vt:lpstr>
      <vt:lpstr>Cont..</vt:lpstr>
      <vt:lpstr>Cont..</vt:lpstr>
      <vt:lpstr>Example</vt:lpstr>
      <vt:lpstr>Intersection (∩) </vt:lpstr>
      <vt:lpstr>Example</vt:lpstr>
      <vt:lpstr>Division (÷) </vt:lpstr>
      <vt:lpstr>Cont..</vt:lpstr>
      <vt:lpstr>Example</vt:lpstr>
      <vt:lpstr>Cont..</vt:lpstr>
      <vt:lpstr>Procedural Language and Declarative Langauge </vt:lpstr>
      <vt:lpstr>Relational Calculus</vt:lpstr>
      <vt:lpstr>PowerPoint Presentation</vt:lpstr>
      <vt:lpstr>Tuple Relational Calculus (TRC)</vt:lpstr>
      <vt:lpstr>Syntax of TRC</vt:lpstr>
      <vt:lpstr>Example</vt:lpstr>
      <vt:lpstr>Example-</vt:lpstr>
      <vt:lpstr>Example 2: Retrieve employees with a salary greater than 60,000 </vt:lpstr>
      <vt:lpstr>Example 3: Retrieve Employee IDs of employees in the HR or Sales department </vt:lpstr>
      <vt:lpstr>Domain Relational Calculus (DRC)</vt:lpstr>
      <vt:lpstr>General Syntax of DRC </vt:lpstr>
      <vt:lpstr>Example</vt:lpstr>
      <vt:lpstr>Example 2- Retrieve Employee IDs and Salaries of employees earning more than 55,000</vt:lpstr>
      <vt:lpstr> {&lt;ID,S&gt; ∣ ∃N,D(Employee(ID,N,D,S)∧S&gt;55000)}  </vt:lpstr>
      <vt:lpstr>Difference Between TRC and DRC</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Dr. Dinesh Sharma [MU - Jaipur]</dc:creator>
  <cp:lastModifiedBy>Dr. Dinesh Sharma [MU - Jaipur]</cp:lastModifiedBy>
  <cp:revision>115</cp:revision>
  <dcterms:created xsi:type="dcterms:W3CDTF">2025-02-09T12:13:58Z</dcterms:created>
  <dcterms:modified xsi:type="dcterms:W3CDTF">2025-02-27T15:35:56Z</dcterms:modified>
</cp:coreProperties>
</file>